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15" r:id="rId2"/>
    <p:sldId id="299" r:id="rId3"/>
    <p:sldId id="300" r:id="rId4"/>
    <p:sldId id="301" r:id="rId5"/>
    <p:sldId id="302" r:id="rId6"/>
    <p:sldId id="303" r:id="rId7"/>
    <p:sldId id="304" r:id="rId8"/>
    <p:sldId id="316" r:id="rId9"/>
    <p:sldId id="313" r:id="rId10"/>
    <p:sldId id="314" r:id="rId11"/>
    <p:sldId id="307" r:id="rId12"/>
    <p:sldId id="308" r:id="rId13"/>
    <p:sldId id="309" r:id="rId14"/>
    <p:sldId id="310" r:id="rId15"/>
    <p:sldId id="311" r:id="rId16"/>
    <p:sldId id="312" r:id="rId17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31" autoAdjust="0"/>
    <p:restoredTop sz="94660"/>
  </p:normalViewPr>
  <p:slideViewPr>
    <p:cSldViewPr snapToGrid="0">
      <p:cViewPr>
        <p:scale>
          <a:sx n="107" d="100"/>
          <a:sy n="107" d="100"/>
        </p:scale>
        <p:origin x="-78" y="-2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AEFC6818-B04D-4EF3-AC15-53AA2A62FA54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Plassholder for notat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53235A9F-3C25-42AA-BED4-A14CE4F0DFA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0131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24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E98070-2AE8-475F-92CB-78B7EE733A93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4DA42D-87DF-4E47-89B7-C0D9E2321E8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5519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E6655C-EEAB-437A-974C-9D1B1FCBB1FE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5964B62-FD76-4F41-9D15-4C54F650388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822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4FB89C-1FDC-4A7F-8A38-D8D876C32C38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1288B6-375A-4F37-BCAE-A4027A1C3B6E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411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A61074C-8277-48C5-B235-35EEC62576B4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B69E537-0B83-4779-B75A-000D6C01CB9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927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"/>
          <p:cNvSpPr txBox="1">
            <a:spLocks noGrp="1"/>
          </p:cNvSpPr>
          <p:nvPr>
            <p:ph type="title"/>
          </p:nvPr>
        </p:nvSpPr>
        <p:spPr/>
        <p:txBody>
          <a:bodyPr lIns="91421" tIns="91421" rIns="91421" bIns="91421" anchor="b" anchorCtr="0"/>
          <a:lstStyle>
            <a:lvl1pPr algn="l">
              <a:defRPr>
                <a:solidFill>
                  <a:srgbClr val="000000"/>
                </a:solidFill>
                <a:latin typeface="Calibri"/>
                <a:ea typeface="Arial"/>
                <a:cs typeface="Arial"/>
              </a:defRPr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69"/>
          </a:xfrm>
        </p:spPr>
        <p:txBody>
          <a:bodyPr lIns="91421" tIns="91421" rIns="91421" bIns="91421"/>
          <a:lstStyle>
            <a:lvl1pPr>
              <a:defRPr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500297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E6DE22-ABC2-48B5-A3EF-D67725F25A17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80B8292-7707-4462-8D16-0741A08A0712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953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6F34AD-377A-4FA8-BCA7-FB0D8DCF4B68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19C0CF1-CA5A-43F3-9C24-B703BE00E3FB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4856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cap="all"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3D12E5-790A-40D7-9DAC-548C3DB8D7C9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6903A5-4091-4E1D-B5B0-911427ABCBCF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013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638E8D-844B-4F31-B615-B0E36EFC0EA7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6FC9B50-C70C-4545-8418-504EBE6BFE1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937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61AFC7F-DB7F-49A2-8ABA-AED38B86B3DE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8" name="Plassholder for bunntekst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9" name="Plassholder for lysbildenumm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78E432A-DE51-4C98-8948-A3D78982BD00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593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4B84B2-4FB8-46AC-8AD8-777F2DEA9560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4" name="Plassholder for bunntekst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5" name="Plassholder for lysbildenumm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3528D2-95A5-4D7B-A4F5-BC46DAD38A4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3545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2032423-EBC0-49D7-943F-53661D8AE581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3" name="Plassholder for bunntekst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4" name="Plassholder for lysbildenumm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55B88B-3052-401C-9B4F-B851306205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635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E2023D52-BDA7-40E0-993D-5423A85011DB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DECCAABD-BC71-40F6-8D3C-B5205DD38D56}" type="slidenum"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eaLnBrk="1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nb-NO" sz="3600" b="1" i="0" u="none" strike="noStrike" kern="1200" cap="none" spc="0" baseline="0">
          <a:solidFill>
            <a:srgbClr val="404040"/>
          </a:solidFill>
          <a:uFillTx/>
          <a:latin typeface="Calibri" pitchFamily="34"/>
        </a:defRPr>
      </a:lvl1pPr>
    </p:titleStyle>
    <p:bodyStyle>
      <a:lvl1pPr marL="342900" marR="0" lvl="0" indent="-342900" algn="l" defTabSz="914400" rtl="0" eaLnBrk="1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nb-NO" sz="32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  <a:lvl2pPr marL="742950" marR="0" lvl="1" indent="-285750" algn="l" defTabSz="914400" rtl="0" eaLnBrk="1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nb-NO" sz="2800" b="0" i="0" u="none" strike="noStrike" kern="1200" cap="none" spc="0" baseline="0">
          <a:solidFill>
            <a:srgbClr val="404040"/>
          </a:solidFill>
          <a:uFillTx/>
          <a:latin typeface="Calibri"/>
        </a:defRPr>
      </a:lvl2pPr>
      <a:lvl3pPr marL="1143000" marR="0" lvl="2" indent="-228600" algn="l" defTabSz="914400" rtl="0" eaLnBrk="1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nb-NO" sz="2400" b="0" i="0" u="none" strike="noStrike" kern="1200" cap="none" spc="0" baseline="0">
          <a:solidFill>
            <a:srgbClr val="404040"/>
          </a:solidFill>
          <a:uFillTx/>
          <a:latin typeface="Calibri"/>
        </a:defRPr>
      </a:lvl3pPr>
      <a:lvl4pPr marL="1600200" marR="0" lvl="3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4pPr>
      <a:lvl5pPr marL="2057400" marR="0" lvl="4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2400" dirty="0" smtClean="0"/>
              <a:t>Kapittel 1</a:t>
            </a:r>
            <a:endParaRPr lang="nb-NO" sz="2400" dirty="0"/>
          </a:p>
        </p:txBody>
      </p:sp>
      <p:pic>
        <p:nvPicPr>
          <p:cNvPr id="5" name="Plassholder for bild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288" y="747193"/>
            <a:ext cx="5486400" cy="3845966"/>
          </a:xfrm>
        </p:spPr>
      </p:pic>
      <p:sp>
        <p:nvSpPr>
          <p:cNvPr id="4" name="Plassholder for tekst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nb-NO" dirty="0" smtClean="0"/>
              <a:t>Retorikk og muntlig kommunikasjon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23545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Retoriske begreper: logos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Elementer i teksten som bidrar til å overbevise mottakeren.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Ulike faktorer som påvirker patos</a:t>
            </a:r>
            <a:endParaRPr lang="nb-NO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(Åpen) argumentasjon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Informativ språkbruk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Resonnementer, fakta.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”Teksten hadde sterk logosappell takket være de mange godt underbyggede argumentene, samt en overbevisende </a:t>
            </a:r>
            <a:r>
              <a:rPr lang="nb-NO" sz="2400" dirty="0" err="1" smtClean="0"/>
              <a:t>kildbruk</a:t>
            </a:r>
            <a:r>
              <a:rPr lang="nb-NO" sz="2400" dirty="0" smtClean="0"/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1786270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Den retoriske arbeidsprosessen</a:t>
            </a:r>
          </a:p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- fem faser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799"/>
            <a:ext cx="6704849" cy="3795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Å finne – </a:t>
            </a:r>
            <a:r>
              <a:rPr lang="nb-NO" sz="2400" dirty="0" err="1" smtClean="0"/>
              <a:t>inventio</a:t>
            </a: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Å ordne – </a:t>
            </a:r>
            <a:r>
              <a:rPr lang="nb-NO" sz="2400" dirty="0" err="1" smtClean="0"/>
              <a:t>dispositio</a:t>
            </a: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Å formulere – </a:t>
            </a:r>
            <a:r>
              <a:rPr lang="nb-NO" sz="2400" dirty="0" err="1" smtClean="0"/>
              <a:t>elocutio</a:t>
            </a: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Å huske – </a:t>
            </a:r>
            <a:r>
              <a:rPr lang="nb-NO" sz="2400" dirty="0" err="1" smtClean="0"/>
              <a:t>memoria</a:t>
            </a: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Å framføre - </a:t>
            </a:r>
            <a:r>
              <a:rPr lang="nb-NO" sz="2400" dirty="0" err="1" smtClean="0"/>
              <a:t>actio</a:t>
            </a: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351" y="1995055"/>
            <a:ext cx="2983122" cy="210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286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Å finne - </a:t>
            </a:r>
            <a:r>
              <a:rPr lang="nb-NO" sz="4000" b="1" dirty="0" err="1" smtClean="0">
                <a:solidFill>
                  <a:schemeClr val="tx1"/>
                </a:solidFill>
                <a:latin typeface="Calibri" pitchFamily="34"/>
              </a:rPr>
              <a:t>inventio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Forstå oppgaven/formålet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Teksttype/sjanger?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Målgruppe/formål?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Spørsmål som skal besvares?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Påstander som skal vurderes?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Begreper/nøkkelord?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Hva kan du/hva må du finne ut?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Finne, vurdere og bruke kilder</a:t>
            </a:r>
          </a:p>
        </p:txBody>
      </p:sp>
    </p:spTree>
    <p:extLst>
      <p:ext uri="{BB962C8B-B14F-4D97-AF65-F5344CB8AC3E}">
        <p14:creationId xmlns:p14="http://schemas.microsoft.com/office/powerpoint/2010/main" val="3687765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Å ordne - </a:t>
            </a:r>
            <a:r>
              <a:rPr lang="nb-NO" sz="4000" b="1" dirty="0" err="1" smtClean="0">
                <a:solidFill>
                  <a:schemeClr val="tx1"/>
                </a:solidFill>
                <a:latin typeface="Calibri" pitchFamily="34"/>
              </a:rPr>
              <a:t>dispositio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Planlegge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Strukturere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Lage disposisjon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Få oversikt, redigere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848" y="3087284"/>
            <a:ext cx="3657600" cy="2636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05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Å formulere - </a:t>
            </a:r>
            <a:r>
              <a:rPr lang="nb-NO" sz="4000" b="1" dirty="0" err="1" smtClean="0">
                <a:solidFill>
                  <a:schemeClr val="tx1"/>
                </a:solidFill>
                <a:latin typeface="Calibri" pitchFamily="34"/>
              </a:rPr>
              <a:t>elocutio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Vurdere formålet og velge virkemidler og utforming ut fra det.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Formell/uformell?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Virkemidler?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Overholde/bryte sjangerforventninger?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sz="2400" dirty="0" smtClean="0"/>
          </a:p>
        </p:txBody>
      </p:sp>
    </p:spTree>
    <p:extLst>
      <p:ext uri="{BB962C8B-B14F-4D97-AF65-F5344CB8AC3E}">
        <p14:creationId xmlns:p14="http://schemas.microsoft.com/office/powerpoint/2010/main" val="2110993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>
                <a:solidFill>
                  <a:schemeClr val="tx1"/>
                </a:solidFill>
                <a:latin typeface="Calibri" pitchFamily="34"/>
              </a:rPr>
              <a:t>Å huske - </a:t>
            </a:r>
            <a:r>
              <a:rPr lang="nb-NO" sz="4000" b="1" dirty="0" err="1">
                <a:solidFill>
                  <a:schemeClr val="tx1"/>
                </a:solidFill>
                <a:latin typeface="Calibri" pitchFamily="34"/>
              </a:rPr>
              <a:t>memoria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Forberedelse – øv godt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Kjenn stoffet ditt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Vis oversikt og kontroll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Styrk ditt etos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Bli tryggere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sz="2400" dirty="0" smtClean="0"/>
          </a:p>
        </p:txBody>
      </p:sp>
    </p:spTree>
    <p:extLst>
      <p:ext uri="{BB962C8B-B14F-4D97-AF65-F5344CB8AC3E}">
        <p14:creationId xmlns:p14="http://schemas.microsoft.com/office/powerpoint/2010/main" val="3581481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>
                <a:solidFill>
                  <a:schemeClr val="tx1"/>
                </a:solidFill>
                <a:latin typeface="Calibri" pitchFamily="34"/>
              </a:rPr>
              <a:t>Å </a:t>
            </a: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framføre - </a:t>
            </a:r>
            <a:r>
              <a:rPr lang="nb-NO" sz="4000" b="1" dirty="0" err="1" smtClean="0">
                <a:solidFill>
                  <a:schemeClr val="tx1"/>
                </a:solidFill>
                <a:latin typeface="Calibri" pitchFamily="34"/>
              </a:rPr>
              <a:t>actio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Kroppsspråk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Volum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Klarhet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Uttale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Bruk av støtte (presentasjonsverktøy)</a:t>
            </a:r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982" y="3789734"/>
            <a:ext cx="3338004" cy="222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659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Mål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/>
              <a:t>K</a:t>
            </a:r>
            <a:r>
              <a:rPr lang="nb-NO" sz="2400" dirty="0" smtClean="0"/>
              <a:t>jenne til og bruke prinsipper og begreper fra retorikken i arbeidet med å planlegge og utforme muntlige og skriftlige tekster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/>
              <a:t>P</a:t>
            </a:r>
            <a:r>
              <a:rPr lang="nb-NO" sz="2400" dirty="0" smtClean="0"/>
              <a:t>rodusere og framføre muntlige tekster</a:t>
            </a:r>
          </a:p>
        </p:txBody>
      </p:sp>
    </p:spTree>
    <p:extLst>
      <p:ext uri="{BB962C8B-B14F-4D97-AF65-F5344CB8AC3E}">
        <p14:creationId xmlns:p14="http://schemas.microsoft.com/office/powerpoint/2010/main" val="3448673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Retorikk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i="1" dirty="0" err="1" smtClean="0"/>
              <a:t>Rhetor</a:t>
            </a:r>
            <a:r>
              <a:rPr lang="nb-NO" sz="2400" dirty="0" smtClean="0"/>
              <a:t>: taler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i="1" dirty="0" err="1" smtClean="0"/>
              <a:t>Techne</a:t>
            </a:r>
            <a:r>
              <a:rPr lang="nb-NO" sz="2400" dirty="0" smtClean="0"/>
              <a:t>: kunst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Retorikk = talekunst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Retorikk = hensiktsbestemt og virkningsfull kommunikasjon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Retorikk er metoder og virkemidler som hjelper oss å skape gode tekster selv, og vurdere andres tekster.</a:t>
            </a:r>
          </a:p>
        </p:txBody>
      </p:sp>
    </p:spTree>
    <p:extLst>
      <p:ext uri="{BB962C8B-B14F-4D97-AF65-F5344CB8AC3E}">
        <p14:creationId xmlns:p14="http://schemas.microsoft.com/office/powerpoint/2010/main" val="420307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Sentrale retoriske begreper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i="1" dirty="0" smtClean="0"/>
              <a:t>Kairos</a:t>
            </a:r>
            <a:r>
              <a:rPr lang="nb-NO" sz="2000" dirty="0" smtClean="0"/>
              <a:t>: konteksten/situasjonen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i="1" dirty="0" err="1" smtClean="0"/>
              <a:t>Aptum</a:t>
            </a:r>
            <a:r>
              <a:rPr lang="nb-NO" sz="2000" dirty="0" smtClean="0"/>
              <a:t>: det som passer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i="1" dirty="0" smtClean="0"/>
              <a:t>Etos</a:t>
            </a:r>
            <a:r>
              <a:rPr lang="nb-NO" sz="2000" dirty="0" smtClean="0"/>
              <a:t>: avsenderens troverdighet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i="1" dirty="0" smtClean="0"/>
              <a:t>Patos</a:t>
            </a:r>
            <a:r>
              <a:rPr lang="nb-NO" sz="2000" dirty="0" smtClean="0"/>
              <a:t>: mottakerens følelser</a:t>
            </a:r>
          </a:p>
          <a:p>
            <a:r>
              <a:rPr lang="nb-NO" sz="2000" dirty="0" smtClean="0"/>
              <a:t>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i="1" dirty="0" smtClean="0"/>
              <a:t>Logos</a:t>
            </a:r>
            <a:r>
              <a:rPr lang="nb-NO" sz="2000" dirty="0" smtClean="0"/>
              <a:t>: argumentenes holdbarhet</a:t>
            </a:r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530" y="1714499"/>
            <a:ext cx="3395912" cy="2265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5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Retoriske begreper: </a:t>
            </a:r>
            <a:r>
              <a:rPr lang="nb-NO" sz="4000" b="1" dirty="0" err="1" smtClean="0">
                <a:solidFill>
                  <a:schemeClr val="tx1"/>
                </a:solidFill>
                <a:latin typeface="Calibri" pitchFamily="34"/>
              </a:rPr>
              <a:t>kairos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Ulike faktorer som påvirker: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Tid/sted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Fysiske rammer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Mottakere/publikum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Motivasjon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Når vi vurderer tekstens </a:t>
            </a:r>
            <a:r>
              <a:rPr lang="nb-NO" sz="2400" dirty="0" err="1" smtClean="0"/>
              <a:t>kairos</a:t>
            </a:r>
            <a:r>
              <a:rPr lang="nb-NO" sz="2400" dirty="0" smtClean="0"/>
              <a:t>, ser vi på </a:t>
            </a:r>
            <a:r>
              <a:rPr lang="nb-NO" sz="2400" i="1" dirty="0" smtClean="0"/>
              <a:t>konteksten</a:t>
            </a:r>
            <a:r>
              <a:rPr lang="nb-NO" sz="2400" dirty="0" smtClean="0"/>
              <a:t> den står i, altså bakgrunnen for den eller rammene rundt den.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”Tekstens </a:t>
            </a:r>
            <a:r>
              <a:rPr lang="nb-NO" sz="2400" dirty="0" err="1" smtClean="0"/>
              <a:t>kairos</a:t>
            </a:r>
            <a:r>
              <a:rPr lang="nb-NO" sz="2400" dirty="0" smtClean="0"/>
              <a:t> preges av at målgruppa er…” </a:t>
            </a:r>
          </a:p>
        </p:txBody>
      </p:sp>
    </p:spTree>
    <p:extLst>
      <p:ext uri="{BB962C8B-B14F-4D97-AF65-F5344CB8AC3E}">
        <p14:creationId xmlns:p14="http://schemas.microsoft.com/office/powerpoint/2010/main" val="1776398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Retoriske begreper: </a:t>
            </a:r>
            <a:r>
              <a:rPr lang="nb-NO" sz="4000" b="1" dirty="0" err="1" smtClean="0">
                <a:solidFill>
                  <a:schemeClr val="tx1"/>
                </a:solidFill>
                <a:latin typeface="Calibri" pitchFamily="34"/>
              </a:rPr>
              <a:t>aptum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Handler om ”det som passer”, altså om språket, formen og virkemidlene er godt tilpasset tekstens formål og </a:t>
            </a:r>
            <a:r>
              <a:rPr lang="nb-NO" sz="2400" dirty="0" err="1" smtClean="0"/>
              <a:t>kairos</a:t>
            </a:r>
            <a:r>
              <a:rPr lang="nb-NO" sz="24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I hvilken grad er det gjort valg som bidrar til å gjøre teksten vellykket?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Hvilke valg må/kan du gjøre for å nå målet med teksten du skriver?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Står formen og innholdet godt til hverandre?</a:t>
            </a: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2963961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Retoriske begreper: etos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Elementer i teksten som bidrar til å underbygge avsenderens troverdighet.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</p:txBody>
      </p:sp>
      <p:pic>
        <p:nvPicPr>
          <p:cNvPr id="3" name="Bild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136" y="2829129"/>
            <a:ext cx="4119996" cy="274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60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Retoriske begreper: etos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/>
              <a:t>Ulike faktorer som påvirker etos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b-NO" sz="2400" dirty="0"/>
              <a:t>Ytre faktorer (klær, utseende, holdning)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b-NO" sz="2400" dirty="0"/>
              <a:t>Rolle/posisjon/tittel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b-NO" sz="2400" dirty="0"/>
              <a:t>Språklige grep (argumentasjon, kildebruk)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b-NO" sz="2400" dirty="0"/>
              <a:t>Faglig kunnskap</a:t>
            </a:r>
          </a:p>
          <a:p>
            <a:pPr lvl="1">
              <a:buFont typeface="Arial" panose="020B0604020202020204" pitchFamily="34" charset="0"/>
              <a:buChar char="•"/>
            </a:pPr>
            <a:endParaRPr lang="nb-NO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/>
              <a:t>”Talerens etos ble styrket av at hun brukte et språk som viste fagkunnskap, men ikke skapte avstand med unødvendige faguttrykk.”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24227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Retoriske begreper: patos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Elementer i teksten som bidrar til å påvirke mottakerens følelser og engasjement.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Ulike faktorer som påvirker patos</a:t>
            </a:r>
            <a:endParaRPr lang="nb-NO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(Skjult) argumentasjon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Appellativ språkbruk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Språklige virkemidler som kontrast, overdrivelse og metafor.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”Teksten hadde sterk patosappell blant annet på grunn av den direkte appellen til mottakeren om å engasjere seg i saken.”</a:t>
            </a:r>
          </a:p>
        </p:txBody>
      </p:sp>
    </p:spTree>
    <p:extLst>
      <p:ext uri="{BB962C8B-B14F-4D97-AF65-F5344CB8AC3E}">
        <p14:creationId xmlns:p14="http://schemas.microsoft.com/office/powerpoint/2010/main" val="1861873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Intertekst_m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rtekst vg3_mal" id="{A45AD77C-58F1-4BF0-A6E1-6EC2842BFEC3}" vid="{C8B7DE39-09A2-4AAC-B059-7760F14B4C0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intertekst vg3_mal</Template>
  <TotalTime>64</TotalTime>
  <Words>497</Words>
  <Application>Microsoft Office PowerPoint</Application>
  <PresentationFormat>Skjermfremvisning (4:3)</PresentationFormat>
  <Paragraphs>117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16</vt:i4>
      </vt:variant>
    </vt:vector>
  </HeadingPairs>
  <TitlesOfParts>
    <vt:vector size="17" baseType="lpstr">
      <vt:lpstr>Intertekst_mal</vt:lpstr>
      <vt:lpstr>Kapittel 1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Retoriske begreper: etos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Astrid Kleiveland</dc:creator>
  <cp:lastModifiedBy>Malgorzata Golinska</cp:lastModifiedBy>
  <cp:revision>9</cp:revision>
  <dcterms:created xsi:type="dcterms:W3CDTF">2015-06-30T06:50:50Z</dcterms:created>
  <dcterms:modified xsi:type="dcterms:W3CDTF">2015-12-22T07:25:37Z</dcterms:modified>
</cp:coreProperties>
</file>