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3" r:id="rId2"/>
    <p:sldId id="262" r:id="rId3"/>
    <p:sldId id="266" r:id="rId4"/>
    <p:sldId id="265" r:id="rId5"/>
    <p:sldId id="269" r:id="rId6"/>
    <p:sldId id="271" r:id="rId7"/>
    <p:sldId id="268" r:id="rId8"/>
    <p:sldId id="273" r:id="rId9"/>
    <p:sldId id="274" r:id="rId10"/>
    <p:sldId id="275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B5EC8-5A1B-478F-90DF-2F9AECC31CA8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510B3-17F5-40D6-B0C5-6152339285B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3910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510B3-17F5-40D6-B0C5-6152339285B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6157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65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711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54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865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1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910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612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792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24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045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655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67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" y="0"/>
            <a:ext cx="9140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5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827584" y="170080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altLang="nb-NO" sz="36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endParaRPr lang="nn-NO" sz="3600" dirty="0"/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556792"/>
            <a:ext cx="70567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Norrønt er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eit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stabilt språk fram til 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ca. 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1350, 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deretter store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endringar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fram til 1500 (Mellomnorsk tid).</a:t>
            </a:r>
          </a:p>
          <a:p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Frå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1500-talet: talespråk som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liknar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vårt (dagens norsk)</a:t>
            </a:r>
            <a:endParaRPr lang="nn-NO" sz="2400" dirty="0">
              <a:latin typeface="Calibri" panose="020F0502020204030204" pitchFamily="34" charset="0"/>
            </a:endParaRPr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13371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827584" y="1746682"/>
            <a:ext cx="7128792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>
            <a:defPPr>
              <a:defRPr lang="pl-PL"/>
            </a:defPPr>
            <a:lvl1pPr algn="ctr">
              <a:defRPr sz="4000" b="1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endParaRPr lang="nb-NO" altLang="nb-NO" dirty="0"/>
          </a:p>
          <a:p>
            <a:r>
              <a:rPr lang="nb-NO" altLang="nb-NO" dirty="0" smtClean="0"/>
              <a:t>Norrønt og moderne norsk</a:t>
            </a:r>
            <a:r>
              <a:rPr lang="nb-NO" altLang="nb-NO" dirty="0"/>
              <a:t/>
            </a:r>
            <a:br>
              <a:rPr lang="nb-NO" altLang="nb-NO" dirty="0"/>
            </a:br>
            <a:endParaRPr lang="nn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948" y="3837173"/>
            <a:ext cx="3222104" cy="2148069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4868112" y="5985242"/>
            <a:ext cx="186412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  Thomas Males/</a:t>
            </a:r>
            <a:r>
              <a:rPr lang="nb-NO" sz="700" dirty="0" err="1" smtClean="0"/>
              <a:t>ScanStockPhoto</a:t>
            </a:r>
            <a:endParaRPr lang="nb-NO" sz="700" dirty="0"/>
          </a:p>
        </p:txBody>
      </p:sp>
    </p:spTree>
    <p:extLst>
      <p:ext uri="{BB962C8B-B14F-4D97-AF65-F5344CB8AC3E}">
        <p14:creationId xmlns:p14="http://schemas.microsoft.com/office/powerpoint/2010/main" val="343580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187624" y="1412776"/>
            <a:ext cx="64087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Frå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400 e.Kr. til 1400: To skriftsystem</a:t>
            </a:r>
          </a:p>
          <a:p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400" b="1" dirty="0">
                <a:latin typeface="Calibri" panose="020F0502020204030204" pitchFamily="34" charset="0"/>
                <a:cs typeface="Times New Roman" pitchFamily="18" charset="0"/>
              </a:rPr>
              <a:t>Runene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: eldre (24 runer) og 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yngre futhark 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(16 runer)</a:t>
            </a:r>
          </a:p>
          <a:p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400" b="1" dirty="0">
                <a:latin typeface="Calibri" panose="020F0502020204030204" pitchFamily="34" charset="0"/>
                <a:cs typeface="Times New Roman" pitchFamily="18" charset="0"/>
              </a:rPr>
              <a:t>Latinsk alfabet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: med kristendommen, 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ca. 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1050. Samstundes latin som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kyrkjespråk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– brukt i heile Europa = internasjonalisering</a:t>
            </a:r>
            <a:r>
              <a:rPr lang="nb-NO" altLang="nb-NO" dirty="0"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192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827584" y="170080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altLang="nb-NO" sz="36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endParaRPr lang="nn-NO" sz="3600" dirty="0"/>
          </a:p>
        </p:txBody>
      </p:sp>
      <p:sp>
        <p:nvSpPr>
          <p:cNvPr id="5" name="TekstSylinder 4"/>
          <p:cNvSpPr txBox="1"/>
          <p:nvPr/>
        </p:nvSpPr>
        <p:spPr>
          <a:xfrm>
            <a:off x="903040" y="1008311"/>
            <a:ext cx="66247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Språkperiodar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:</a:t>
            </a:r>
          </a:p>
          <a:p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Urgermansk </a:t>
            </a:r>
            <a:r>
              <a:rPr lang="nb-NO" altLang="nb-NO" sz="2400" dirty="0"/>
              <a:t>fram til </a:t>
            </a:r>
            <a:r>
              <a:rPr lang="nb-NO" altLang="nb-NO" sz="2400" dirty="0" smtClean="0"/>
              <a:t>ca. </a:t>
            </a:r>
            <a:r>
              <a:rPr lang="nb-NO" altLang="nb-NO" sz="2400" dirty="0"/>
              <a:t>200 </a:t>
            </a:r>
            <a:r>
              <a:rPr lang="nb-NO" altLang="nb-NO" sz="2400" dirty="0" smtClean="0"/>
              <a:t>e.Kr.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Urnordisk: 200 </a:t>
            </a:r>
            <a:r>
              <a:rPr lang="nb-NO" altLang="nb-NO" sz="2400" dirty="0" err="1" smtClean="0"/>
              <a:t>e.Kr</a:t>
            </a:r>
            <a:r>
              <a:rPr lang="nb-NO" altLang="nb-NO" sz="2400" dirty="0" smtClean="0"/>
              <a:t>–500 e.Kr.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Synkopetida</a:t>
            </a:r>
            <a:r>
              <a:rPr lang="nb-NO" altLang="nb-NO" sz="2400" dirty="0"/>
              <a:t>: </a:t>
            </a:r>
            <a:r>
              <a:rPr lang="nb-NO" altLang="nb-NO" sz="2400" dirty="0" smtClean="0"/>
              <a:t>500–700</a:t>
            </a:r>
            <a:r>
              <a:rPr lang="nb-NO" altLang="nb-NO" sz="2400" dirty="0"/>
              <a:t>. Store </a:t>
            </a:r>
            <a:r>
              <a:rPr lang="nb-NO" altLang="nb-NO" sz="2400" dirty="0" err="1"/>
              <a:t>språkendringar</a:t>
            </a:r>
            <a:r>
              <a:rPr lang="nb-NO" altLang="nb-NO" sz="2400" dirty="0"/>
              <a:t>: 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	a. bortfall av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lydar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(= synkope) </a:t>
            </a: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		→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kortare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ord</a:t>
            </a: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b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. Omlyd: vokalendring →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fleire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vokalar</a:t>
            </a:r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c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. Bryting: endring av norrøn –</a:t>
            </a:r>
            <a:r>
              <a:rPr lang="nb-NO" altLang="nb-NO" sz="2400" b="1" dirty="0" smtClean="0">
                <a:latin typeface="Calibri" panose="020F0502020204030204" pitchFamily="34" charset="0"/>
                <a:cs typeface="Times New Roman" pitchFamily="18" charset="0"/>
              </a:rPr>
              <a:t>e → </a:t>
            </a:r>
            <a:r>
              <a:rPr lang="nb-NO" altLang="nb-NO" sz="2400" b="1" dirty="0">
                <a:latin typeface="Calibri" panose="020F0502020204030204" pitchFamily="34" charset="0"/>
                <a:cs typeface="Times New Roman" pitchFamily="18" charset="0"/>
              </a:rPr>
              <a:t>ja, </a:t>
            </a:r>
            <a:r>
              <a:rPr lang="nb-NO" altLang="nb-NO" sz="2400" b="1" dirty="0" err="1">
                <a:latin typeface="Calibri" panose="020F0502020204030204" pitchFamily="34" charset="0"/>
                <a:cs typeface="Times New Roman" pitchFamily="18" charset="0"/>
              </a:rPr>
              <a:t>j</a:t>
            </a:r>
            <a:r>
              <a:rPr lang="nb-NO" altLang="nb-NO" sz="2400" b="1" dirty="0" err="1">
                <a:latin typeface="Calibri" panose="020F0502020204030204" pitchFamily="34" charset="0"/>
              </a:rPr>
              <a:t>ǫ</a:t>
            </a:r>
            <a:r>
              <a:rPr lang="nb-NO" altLang="nb-NO" sz="2400" dirty="0">
                <a:latin typeface="Calibri" panose="020F0502020204030204" pitchFamily="34" charset="0"/>
              </a:rPr>
              <a:t> </a:t>
            </a:r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14192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611560" y="908720"/>
            <a:ext cx="71287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Berre ved å kjenne til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språkendringane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i synkopetida, kan vi forklare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vokalvekslingar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i moderne norsk</a:t>
            </a:r>
          </a:p>
          <a:p>
            <a:endParaRPr lang="nb-NO" altLang="nb-NO" sz="2400" b="1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400" b="1" dirty="0">
                <a:latin typeface="Calibri" panose="020F0502020204030204" pitchFamily="34" charset="0"/>
                <a:cs typeface="Times New Roman" pitchFamily="18" charset="0"/>
              </a:rPr>
              <a:t>	i-omlyd: 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å &gt; æ</a:t>
            </a: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		a &gt; e</a:t>
            </a: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		o &gt; ø</a:t>
            </a: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		u &gt; y</a:t>
            </a: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		au &gt; øy</a:t>
            </a:r>
          </a:p>
          <a:p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tå–tær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, 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mann–menn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, 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sove–</a:t>
            </a:r>
            <a:r>
              <a:rPr lang="nb-NO" altLang="nb-NO" sz="2400" dirty="0" err="1" smtClean="0">
                <a:latin typeface="Calibri" panose="020F0502020204030204" pitchFamily="34" charset="0"/>
                <a:cs typeface="Times New Roman" pitchFamily="18" charset="0"/>
              </a:rPr>
              <a:t>søv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, 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fot–</a:t>
            </a:r>
            <a:r>
              <a:rPr lang="nb-NO" altLang="nb-NO" sz="2400" dirty="0" err="1" smtClean="0">
                <a:latin typeface="Calibri" panose="020F0502020204030204" pitchFamily="34" charset="0"/>
                <a:cs typeface="Times New Roman" pitchFamily="18" charset="0"/>
              </a:rPr>
              <a:t>føter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, 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tung–tyngre, </a:t>
            </a:r>
            <a:r>
              <a:rPr lang="nb-NO" altLang="nb-NO" sz="2400" dirty="0" err="1" smtClean="0">
                <a:latin typeface="Calibri" panose="020F0502020204030204" pitchFamily="34" charset="0"/>
                <a:cs typeface="Times New Roman" pitchFamily="18" charset="0"/>
              </a:rPr>
              <a:t>draum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–</a:t>
            </a:r>
            <a:r>
              <a:rPr lang="nb-NO" altLang="nb-NO" sz="2400" dirty="0" err="1" smtClean="0">
                <a:latin typeface="Calibri" panose="020F0502020204030204" pitchFamily="34" charset="0"/>
                <a:cs typeface="Times New Roman" pitchFamily="18" charset="0"/>
              </a:rPr>
              <a:t>drøyme</a:t>
            </a:r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71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827584" y="170080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altLang="nb-NO" sz="36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endParaRPr lang="nn-NO" sz="3600" dirty="0"/>
          </a:p>
        </p:txBody>
      </p:sp>
      <p:sp>
        <p:nvSpPr>
          <p:cNvPr id="5" name="TekstSylinder 4"/>
          <p:cNvSpPr txBox="1"/>
          <p:nvPr/>
        </p:nvSpPr>
        <p:spPr>
          <a:xfrm>
            <a:off x="1043608" y="1340768"/>
            <a:ext cx="64807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nb-NO" sz="2000" b="1" dirty="0">
                <a:latin typeface="Calibri" panose="020F0502020204030204" pitchFamily="34" charset="0"/>
                <a:cs typeface="Times New Roman" pitchFamily="18" charset="0"/>
              </a:rPr>
              <a:t>U- omlyd	</a:t>
            </a:r>
            <a:r>
              <a:rPr lang="nb-NO" altLang="nb-NO" sz="2000" dirty="0" smtClean="0">
                <a:latin typeface="Calibri" panose="020F0502020204030204" pitchFamily="34" charset="0"/>
                <a:cs typeface="Times New Roman" pitchFamily="18" charset="0"/>
              </a:rPr>
              <a:t>a 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&gt; ǫ</a:t>
            </a:r>
          </a:p>
          <a:p>
            <a:r>
              <a:rPr lang="nb-NO" altLang="nb-NO" sz="2000" dirty="0">
                <a:latin typeface="Calibri" panose="020F0502020204030204" pitchFamily="34" charset="0"/>
              </a:rPr>
              <a:t>			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* </a:t>
            </a:r>
            <a:r>
              <a:rPr lang="nb-NO" altLang="nb-NO" sz="2000" dirty="0" err="1">
                <a:latin typeface="Calibri" panose="020F0502020204030204" pitchFamily="34" charset="0"/>
                <a:cs typeface="Times New Roman" pitchFamily="18" charset="0"/>
              </a:rPr>
              <a:t>barnu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 &gt; </a:t>
            </a:r>
            <a:r>
              <a:rPr lang="nb-NO" altLang="nb-NO" sz="2000" dirty="0" err="1">
                <a:latin typeface="Calibri" panose="020F0502020204030204" pitchFamily="34" charset="0"/>
                <a:cs typeface="Times New Roman" pitchFamily="18" charset="0"/>
              </a:rPr>
              <a:t>bǫrn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 &gt; </a:t>
            </a:r>
            <a:r>
              <a:rPr lang="nb-NO" altLang="nb-NO" sz="2000" dirty="0" err="1">
                <a:latin typeface="Calibri" panose="020F0502020204030204" pitchFamily="34" charset="0"/>
                <a:cs typeface="Times New Roman" pitchFamily="18" charset="0"/>
              </a:rPr>
              <a:t>born</a:t>
            </a:r>
            <a:endParaRPr lang="nb-NO" altLang="nb-NO" sz="2000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			</a:t>
            </a:r>
            <a:r>
              <a:rPr lang="nb-NO" altLang="nb-NO" sz="2000" dirty="0" err="1">
                <a:latin typeface="Calibri" panose="020F0502020204030204" pitchFamily="34" charset="0"/>
                <a:cs typeface="Times New Roman" pitchFamily="18" charset="0"/>
              </a:rPr>
              <a:t>eit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 barn – </a:t>
            </a:r>
            <a:r>
              <a:rPr lang="nb-NO" altLang="nb-NO" sz="2000" dirty="0" err="1">
                <a:latin typeface="Calibri" panose="020F0502020204030204" pitchFamily="34" charset="0"/>
                <a:cs typeface="Times New Roman" pitchFamily="18" charset="0"/>
              </a:rPr>
              <a:t>fleire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 barn (B), </a:t>
            </a:r>
            <a:r>
              <a:rPr lang="nb-NO" altLang="nb-NO" sz="2000" dirty="0" err="1">
                <a:latin typeface="Calibri" panose="020F0502020204030204" pitchFamily="34" charset="0"/>
                <a:cs typeface="Times New Roman" pitchFamily="18" charset="0"/>
              </a:rPr>
              <a:t>born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 (N)</a:t>
            </a:r>
          </a:p>
          <a:p>
            <a:endParaRPr lang="nb-NO" altLang="nb-NO" sz="20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000" b="1" dirty="0" smtClean="0">
                <a:latin typeface="Calibri" panose="020F0502020204030204" pitchFamily="34" charset="0"/>
                <a:cs typeface="Times New Roman" pitchFamily="18" charset="0"/>
              </a:rPr>
              <a:t>A-omlyd </a:t>
            </a:r>
            <a:r>
              <a:rPr lang="nb-NO" altLang="nb-NO" sz="2000" dirty="0" smtClean="0">
                <a:latin typeface="Calibri" panose="020F0502020204030204" pitchFamily="34" charset="0"/>
                <a:cs typeface="Times New Roman" pitchFamily="18" charset="0"/>
              </a:rPr>
              <a:t>  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nb-NO" altLang="nb-NO" sz="2000" dirty="0" smtClean="0">
                <a:latin typeface="Calibri" panose="020F0502020204030204" pitchFamily="34" charset="0"/>
                <a:cs typeface="Times New Roman" pitchFamily="18" charset="0"/>
              </a:rPr>
              <a:t>i 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&gt; </a:t>
            </a:r>
            <a:r>
              <a:rPr lang="nb-NO" altLang="nb-NO" sz="2000" dirty="0" smtClean="0">
                <a:latin typeface="Calibri" panose="020F0502020204030204" pitchFamily="34" charset="0"/>
                <a:cs typeface="Times New Roman" pitchFamily="18" charset="0"/>
              </a:rPr>
              <a:t>e</a:t>
            </a:r>
          </a:p>
          <a:p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nb-NO" altLang="nb-NO" sz="2000" dirty="0" smtClean="0">
                <a:latin typeface="Calibri" panose="020F0502020204030204" pitchFamily="34" charset="0"/>
                <a:cs typeface="Times New Roman" pitchFamily="18" charset="0"/>
              </a:rPr>
              <a:t>		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* </a:t>
            </a:r>
            <a:r>
              <a:rPr lang="nb-NO" altLang="nb-NO" sz="2000" dirty="0" err="1">
                <a:latin typeface="Calibri" panose="020F0502020204030204" pitchFamily="34" charset="0"/>
                <a:cs typeface="Times New Roman" pitchFamily="18" charset="0"/>
              </a:rPr>
              <a:t>nidan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 &gt; </a:t>
            </a:r>
            <a:r>
              <a:rPr lang="nb-NO" altLang="nb-NO" sz="2000" dirty="0" err="1">
                <a:latin typeface="Calibri" panose="020F0502020204030204" pitchFamily="34" charset="0"/>
                <a:cs typeface="Times New Roman" pitchFamily="18" charset="0"/>
              </a:rPr>
              <a:t>nedan</a:t>
            </a:r>
            <a:endParaRPr lang="nb-NO" altLang="nb-NO" sz="2000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		</a:t>
            </a:r>
            <a:r>
              <a:rPr lang="nb-NO" altLang="nb-NO" sz="2000" dirty="0" smtClean="0">
                <a:latin typeface="Calibri" panose="020F0502020204030204" pitchFamily="34" charset="0"/>
                <a:cs typeface="Times New Roman" pitchFamily="18" charset="0"/>
              </a:rPr>
              <a:t>u 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&gt; o</a:t>
            </a:r>
          </a:p>
          <a:p>
            <a:endParaRPr lang="nb-NO" altLang="nb-NO" sz="2000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			* </a:t>
            </a:r>
            <a:r>
              <a:rPr lang="nb-NO" altLang="nb-NO" sz="2000" dirty="0" err="1">
                <a:latin typeface="Calibri" panose="020F0502020204030204" pitchFamily="34" charset="0"/>
                <a:cs typeface="Times New Roman" pitchFamily="18" charset="0"/>
              </a:rPr>
              <a:t>hurna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 &gt; horn</a:t>
            </a:r>
          </a:p>
          <a:p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			</a:t>
            </a:r>
            <a:r>
              <a:rPr lang="nb-NO" altLang="nb-NO" sz="2000" dirty="0" err="1">
                <a:latin typeface="Calibri" panose="020F0502020204030204" pitchFamily="34" charset="0"/>
                <a:cs typeface="Times New Roman" pitchFamily="18" charset="0"/>
              </a:rPr>
              <a:t>sv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 kulle, </a:t>
            </a:r>
            <a:r>
              <a:rPr lang="nb-NO" altLang="nb-NO" sz="2000" dirty="0" err="1">
                <a:latin typeface="Calibri" panose="020F0502020204030204" pitchFamily="34" charset="0"/>
                <a:cs typeface="Times New Roman" pitchFamily="18" charset="0"/>
              </a:rPr>
              <a:t>no</a:t>
            </a:r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: kolle</a:t>
            </a:r>
          </a:p>
          <a:p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			bue – boge, gulv – golv</a:t>
            </a:r>
          </a:p>
          <a:p>
            <a:r>
              <a:rPr lang="nb-NO" altLang="nb-NO" sz="2000" dirty="0">
                <a:latin typeface="Calibri" panose="020F0502020204030204" pitchFamily="34" charset="0"/>
                <a:cs typeface="Times New Roman" pitchFamily="18" charset="0"/>
              </a:rPr>
              <a:t>			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3371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827584" y="170080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altLang="nb-NO" sz="36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endParaRPr lang="nn-NO" sz="3600" dirty="0"/>
          </a:p>
        </p:txBody>
      </p:sp>
      <p:sp>
        <p:nvSpPr>
          <p:cNvPr id="5" name="TekstSylinder 4"/>
          <p:cNvSpPr txBox="1"/>
          <p:nvPr/>
        </p:nvSpPr>
        <p:spPr>
          <a:xfrm>
            <a:off x="395536" y="1196751"/>
            <a:ext cx="79928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Norrønt: </a:t>
            </a: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= 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kasusspråk → 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friare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ordstilling enn i moderne norsk</a:t>
            </a: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</a:t>
            </a:r>
            <a:endParaRPr lang="nb-NO" altLang="nb-NO" sz="24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kona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ann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manni</a:t>
            </a:r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konu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ann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maðr</a:t>
            </a:r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  <a:p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Moderne norsk:</a:t>
            </a:r>
          </a:p>
          <a:p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	Mannen 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elska kvinna</a:t>
            </a:r>
          </a:p>
          <a:p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	( 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SVO-språk)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3371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827584" y="170080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altLang="nb-NO" sz="36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endParaRPr lang="nn-NO" sz="3600" dirty="0"/>
          </a:p>
        </p:txBody>
      </p:sp>
      <p:sp>
        <p:nvSpPr>
          <p:cNvPr id="5" name="TekstSylinder 4"/>
          <p:cNvSpPr txBox="1"/>
          <p:nvPr/>
        </p:nvSpPr>
        <p:spPr>
          <a:xfrm>
            <a:off x="899592" y="1124744"/>
            <a:ext cx="53285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Kasus-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restar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:</a:t>
            </a:r>
          </a:p>
          <a:p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til fjells</a:t>
            </a: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til bords</a:t>
            </a: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	til bunns (til </a:t>
            </a:r>
            <a:r>
              <a:rPr lang="nb-NO" altLang="nb-NO" sz="2400" dirty="0" err="1">
                <a:latin typeface="Calibri" panose="020F0502020204030204" pitchFamily="34" charset="0"/>
                <a:cs typeface="Times New Roman" pitchFamily="18" charset="0"/>
              </a:rPr>
              <a:t>botnar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)</a:t>
            </a:r>
          </a:p>
          <a:p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Merk: 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jeg–meg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, 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han–ham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, 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hun–henne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, 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de–dykk</a:t>
            </a:r>
            <a:r>
              <a:rPr lang="nb-NO" altLang="nb-NO" sz="2400" dirty="0">
                <a:latin typeface="Calibri" panose="020F0502020204030204" pitchFamily="34" charset="0"/>
                <a:cs typeface="Times New Roman" pitchFamily="18" charset="0"/>
              </a:rPr>
              <a:t>, </a:t>
            </a:r>
            <a:r>
              <a:rPr lang="nb-NO" altLang="nb-NO" sz="2400" dirty="0" smtClean="0">
                <a:latin typeface="Calibri" panose="020F0502020204030204" pitchFamily="34" charset="0"/>
                <a:cs typeface="Times New Roman" pitchFamily="18" charset="0"/>
              </a:rPr>
              <a:t>de–dem</a:t>
            </a:r>
            <a:endParaRPr lang="nb-NO" altLang="nb-NO" sz="2400" dirty="0">
              <a:latin typeface="Calibri" panose="020F0502020204030204" pitchFamily="34" charset="0"/>
              <a:cs typeface="Times New Roman" pitchFamily="18" charset="0"/>
            </a:endParaRP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3371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827584" y="170080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altLang="nb-NO" sz="36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endParaRPr lang="nn-NO" sz="3600" dirty="0"/>
          </a:p>
        </p:txBody>
      </p:sp>
      <p:sp>
        <p:nvSpPr>
          <p:cNvPr id="5" name="TekstSylinder 4"/>
          <p:cNvSpPr txBox="1"/>
          <p:nvPr/>
        </p:nvSpPr>
        <p:spPr>
          <a:xfrm>
            <a:off x="1403648" y="1772816"/>
            <a:ext cx="77403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nb-NO" sz="2800" dirty="0">
                <a:latin typeface="+mj-lt"/>
                <a:cs typeface="Times New Roman" pitchFamily="18" charset="0"/>
              </a:rPr>
              <a:t>Merk: ǫ, ð, þ</a:t>
            </a:r>
            <a:r>
              <a:rPr lang="nb-NO" altLang="nb-NO" sz="2800" dirty="0">
                <a:latin typeface="+mj-lt"/>
              </a:rPr>
              <a:t>,</a:t>
            </a:r>
            <a:r>
              <a:rPr lang="nb-NO" altLang="nb-NO" sz="2800" dirty="0">
                <a:latin typeface="+mj-lt"/>
                <a:cs typeface="Times New Roman" pitchFamily="18" charset="0"/>
              </a:rPr>
              <a:t> </a:t>
            </a:r>
          </a:p>
          <a:p>
            <a:endParaRPr lang="nn-NO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371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155</Words>
  <Application>Microsoft Office PowerPoint</Application>
  <PresentationFormat>Skjermfremvisning (4:3)</PresentationFormat>
  <Paragraphs>75</Paragraphs>
  <Slides>10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Office Theme</vt:lpstr>
      <vt:lpstr>PowerPoint-presentasjon</vt:lpstr>
      <vt:lpstr>   </vt:lpstr>
      <vt:lpstr>   </vt:lpstr>
      <vt:lpstr>   </vt:lpstr>
      <vt:lpstr>   </vt:lpstr>
      <vt:lpstr>   </vt:lpstr>
      <vt:lpstr>   </vt:lpstr>
      <vt:lpstr>   </vt:lpstr>
      <vt:lpstr>PowerPoint-presentasjon</vt:lpstr>
      <vt:lpstr>   </vt:lpstr>
    </vt:vector>
  </TitlesOfParts>
  <Company>Fagbokforlaget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Mateusz Pek</dc:creator>
  <cp:lastModifiedBy>Malgorzata Golinska</cp:lastModifiedBy>
  <cp:revision>18</cp:revision>
  <dcterms:created xsi:type="dcterms:W3CDTF">2013-02-14T15:02:40Z</dcterms:created>
  <dcterms:modified xsi:type="dcterms:W3CDTF">2016-01-22T09:12:40Z</dcterms:modified>
</cp:coreProperties>
</file>