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16" r:id="rId2"/>
    <p:sldId id="314" r:id="rId3"/>
    <p:sldId id="315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317" r:id="rId14"/>
    <p:sldId id="308" r:id="rId15"/>
    <p:sldId id="309" r:id="rId16"/>
    <p:sldId id="310" r:id="rId17"/>
    <p:sldId id="311" r:id="rId18"/>
    <p:sldId id="312" r:id="rId19"/>
    <p:sldId id="313" r:id="rId20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100" d="100"/>
          <a:sy n="100" d="100"/>
        </p:scale>
        <p:origin x="-102" y="-5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AEFC6818-B04D-4EF3-AC15-53AA2A62FA54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53235A9F-3C25-42AA-BED4-A14CE4F0DFA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0131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2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E98070-2AE8-475F-92CB-78B7EE733A93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4DA42D-87DF-4E47-89B7-C0D9E2321E8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519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E6655C-EEAB-437A-974C-9D1B1FCBB1FE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964B62-FD76-4F41-9D15-4C54F650388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822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4FB89C-1FDC-4A7F-8A38-D8D876C32C38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1288B6-375A-4F37-BCAE-A4027A1C3B6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411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61074C-8277-48C5-B235-35EEC62576B4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69E537-0B83-4779-B75A-000D6C01CB9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927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 txBox="1">
            <a:spLocks noGrp="1"/>
          </p:cNvSpPr>
          <p:nvPr>
            <p:ph type="title"/>
          </p:nvPr>
        </p:nvSpPr>
        <p:spPr/>
        <p:txBody>
          <a:bodyPr lIns="91421" tIns="91421" rIns="91421" bIns="91421" anchor="b" anchorCtr="0"/>
          <a:lstStyle>
            <a:lvl1pPr algn="l">
              <a:defRPr>
                <a:solidFill>
                  <a:srgbClr val="000000"/>
                </a:solidFill>
                <a:latin typeface="Calibri"/>
                <a:ea typeface="Arial"/>
                <a:cs typeface="Arial"/>
              </a:defRPr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69"/>
          </a:xfrm>
        </p:spPr>
        <p:txBody>
          <a:bodyPr lIns="91421" tIns="91421" rIns="91421" bIns="91421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50029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E6DE22-ABC2-48B5-A3EF-D67725F25A17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80B8292-7707-4462-8D16-0741A08A071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953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6F34AD-377A-4FA8-BCA7-FB0D8DCF4B68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19C0CF1-CA5A-43F3-9C24-B703BE00E3FB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856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cap="all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3D12E5-790A-40D7-9DAC-548C3DB8D7C9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6903A5-4091-4E1D-B5B0-911427ABCBC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013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638E8D-844B-4F31-B615-B0E36EFC0EA7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FC9B50-C70C-4545-8418-504EBE6BFE1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37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1AFC7F-DB7F-49A2-8ABA-AED38B86B3DE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8E432A-DE51-4C98-8948-A3D78982BD00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593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4B84B2-4FB8-46AC-8AD8-777F2DEA9560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3528D2-95A5-4D7B-A4F5-BC46DAD38A4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545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032423-EBC0-49D7-943F-53661D8AE581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55B88B-3052-401C-9B4F-B851306205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35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E2023D52-BDA7-40E0-993D-5423A85011DB}" type="datetime1">
              <a:rPr lang="nb-NO"/>
              <a:pPr lvl="0"/>
              <a:t>22.12.2015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DECCAABD-BC71-40F6-8D3C-B5205DD38D56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3600" b="1" i="0" u="none" strike="noStrike" kern="1200" cap="none" spc="0" baseline="0">
          <a:solidFill>
            <a:srgbClr val="404040"/>
          </a:solidFill>
          <a:uFillTx/>
          <a:latin typeface="Calibri" pitchFamily="34"/>
        </a:defRPr>
      </a:lvl1pPr>
    </p:titleStyle>
    <p:bodyStyle>
      <a:lvl1pPr marL="342900" marR="0" lvl="0" indent="-342900" algn="l" defTabSz="914400" rtl="0" eaLnBrk="1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eaLnBrk="1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eaLnBrk="1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200" dirty="0" smtClean="0"/>
              <a:t>Kapittel 10 </a:t>
            </a:r>
            <a:br>
              <a:rPr lang="nb-NO" sz="3200" dirty="0" smtClean="0"/>
            </a:br>
            <a:r>
              <a:rPr lang="nb-NO" sz="3200" dirty="0" smtClean="0"/>
              <a:t>Sakprosa </a:t>
            </a:r>
            <a:r>
              <a:rPr lang="nb-NO" sz="3200" dirty="0" err="1" smtClean="0"/>
              <a:t>frå</a:t>
            </a:r>
            <a:r>
              <a:rPr lang="nb-NO" sz="3200" dirty="0" smtClean="0"/>
              <a:t> 1850 til i dag</a:t>
            </a:r>
            <a:endParaRPr lang="nb-NO" sz="3200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985" y="2043480"/>
            <a:ext cx="2646645" cy="3456842"/>
          </a:xfrm>
        </p:spPr>
      </p:pic>
    </p:spTree>
    <p:extLst>
      <p:ext uri="{BB962C8B-B14F-4D97-AF65-F5344CB8AC3E}">
        <p14:creationId xmlns:p14="http://schemas.microsoft.com/office/powerpoint/2010/main" val="3642251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S</a:t>
            </a:r>
            <a:r>
              <a:rPr lang="nn-NO" dirty="0" smtClean="0"/>
              <a:t>akprosa 1900 – 1960: 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52509"/>
            <a:ext cx="8229600" cy="4525963"/>
          </a:xfrm>
        </p:spPr>
        <p:txBody>
          <a:bodyPr>
            <a:normAutofit/>
          </a:bodyPr>
          <a:lstStyle/>
          <a:p>
            <a:endParaRPr lang="nn-NO" dirty="0" smtClean="0"/>
          </a:p>
          <a:p>
            <a:pPr marL="0" indent="0">
              <a:buNone/>
            </a:pPr>
            <a:r>
              <a:rPr lang="nn-NO" sz="2400" b="1" dirty="0" smtClean="0"/>
              <a:t>Stikkord for perioden:</a:t>
            </a:r>
          </a:p>
          <a:p>
            <a:pPr marL="0" indent="0">
              <a:buNone/>
            </a:pPr>
            <a:endParaRPr lang="nn-NO" sz="2400" dirty="0"/>
          </a:p>
          <a:p>
            <a:r>
              <a:rPr lang="nn-NO" sz="2400" dirty="0" smtClean="0"/>
              <a:t>Optimisme og framstegstru tidleg i hundreåret</a:t>
            </a:r>
          </a:p>
          <a:p>
            <a:r>
              <a:rPr lang="nn-NO" sz="2400" dirty="0" smtClean="0"/>
              <a:t>Storhendingar: 1905, første verdskrigen</a:t>
            </a:r>
          </a:p>
          <a:p>
            <a:r>
              <a:rPr lang="nn-NO" sz="2400" dirty="0" smtClean="0"/>
              <a:t>Mellomkrigstida: økonomisk krisetid – og sterke politiske og kulturelle motsetnader</a:t>
            </a:r>
          </a:p>
          <a:p>
            <a:r>
              <a:rPr lang="nn-NO" sz="2400" dirty="0" smtClean="0"/>
              <a:t>Tida etter andre verdskrigen: optimisme og tru på framgang</a:t>
            </a:r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3293848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773814"/>
            <a:ext cx="8229600" cy="3156563"/>
          </a:xfrm>
        </p:spPr>
        <p:txBody>
          <a:bodyPr>
            <a:normAutofit/>
          </a:bodyPr>
          <a:lstStyle/>
          <a:p>
            <a:endParaRPr lang="nn-NO" sz="2400" dirty="0" smtClean="0"/>
          </a:p>
          <a:p>
            <a:r>
              <a:rPr lang="nn-NO" sz="2400" dirty="0" smtClean="0"/>
              <a:t>Sakprosaen (= skriftlege medium) når etter kvart ut til alle lag i folket</a:t>
            </a:r>
          </a:p>
          <a:p>
            <a:endParaRPr lang="nn-NO" sz="2400" dirty="0"/>
          </a:p>
          <a:p>
            <a:r>
              <a:rPr lang="nn-NO" sz="2400" dirty="0" smtClean="0"/>
              <a:t>Nye medium: film, radio</a:t>
            </a:r>
            <a:endParaRPr lang="nn-NO" sz="24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325" y="2471738"/>
            <a:ext cx="2257424" cy="3386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19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Nokre viktige namn i perioden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sz="2400" dirty="0" err="1" smtClean="0"/>
              <a:t>Katti</a:t>
            </a:r>
            <a:r>
              <a:rPr lang="nn-NO" sz="2400" dirty="0" smtClean="0"/>
              <a:t> Anker Møller (1868-1945)</a:t>
            </a:r>
          </a:p>
          <a:p>
            <a:pPr marL="457200" lvl="1" indent="0">
              <a:buNone/>
            </a:pPr>
            <a:r>
              <a:rPr lang="nn-NO" sz="2400" dirty="0" smtClean="0"/>
              <a:t>«</a:t>
            </a:r>
            <a:r>
              <a:rPr lang="nn-NO" sz="2400" dirty="0"/>
              <a:t>modeskapets </a:t>
            </a:r>
            <a:r>
              <a:rPr lang="nn-NO" sz="2400" dirty="0" err="1"/>
              <a:t>frigjørelse</a:t>
            </a:r>
            <a:r>
              <a:rPr lang="nn-NO" sz="2400" dirty="0"/>
              <a:t>»</a:t>
            </a:r>
          </a:p>
          <a:p>
            <a:pPr marL="457200" lvl="1" indent="0">
              <a:buNone/>
            </a:pPr>
            <a:r>
              <a:rPr lang="nn-NO" sz="2400" dirty="0"/>
              <a:t>kvinnesak, sjølvvald abort</a:t>
            </a:r>
          </a:p>
          <a:p>
            <a:pPr marL="0" indent="0">
              <a:buNone/>
            </a:pPr>
            <a:endParaRPr lang="nn-NO" sz="2400" dirty="0" smtClean="0"/>
          </a:p>
          <a:p>
            <a:pPr marL="457200" lvl="1" indent="0">
              <a:buNone/>
            </a:pPr>
            <a:endParaRPr lang="nn-NO" sz="2400" dirty="0"/>
          </a:p>
          <a:p>
            <a:pPr marL="457200" lvl="1" indent="0">
              <a:buNone/>
            </a:pPr>
            <a:endParaRPr lang="nn-NO" dirty="0" smtClean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030" y="1520151"/>
            <a:ext cx="2928306" cy="420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89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sz="2400" dirty="0"/>
              <a:t>Arnulf Øverland (1889-1968)</a:t>
            </a:r>
          </a:p>
          <a:p>
            <a:pPr marL="0" indent="0">
              <a:buNone/>
            </a:pPr>
            <a:r>
              <a:rPr lang="nn-NO" sz="2400" dirty="0"/>
              <a:t>	«Kristendommen – den </a:t>
            </a:r>
            <a:r>
              <a:rPr lang="nn-NO" sz="2400" dirty="0" err="1"/>
              <a:t>tiende</a:t>
            </a:r>
            <a:r>
              <a:rPr lang="nn-NO" sz="2400" dirty="0"/>
              <a:t> landeplage» (1933)</a:t>
            </a:r>
          </a:p>
          <a:p>
            <a:pPr marL="0" indent="0">
              <a:buNone/>
            </a:pPr>
            <a:endParaRPr lang="nn-NO" sz="2400" dirty="0"/>
          </a:p>
          <a:p>
            <a:r>
              <a:rPr lang="nn-NO" sz="2400" dirty="0"/>
              <a:t>Ole Hallesby (1879-1961)</a:t>
            </a:r>
          </a:p>
          <a:p>
            <a:pPr marL="457200" lvl="1" indent="0">
              <a:buNone/>
            </a:pPr>
            <a:r>
              <a:rPr lang="nn-NO" sz="2400" dirty="0"/>
              <a:t>«Helvetesdebatten» (1953)</a:t>
            </a:r>
          </a:p>
          <a:p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082" y="2723211"/>
            <a:ext cx="3979718" cy="3292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35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n-NO" sz="2400" dirty="0" smtClean="0"/>
              <a:t>To pionerar:</a:t>
            </a:r>
          </a:p>
          <a:p>
            <a:pPr marL="0" indent="0">
              <a:buNone/>
            </a:pPr>
            <a:endParaRPr lang="nn-NO" sz="2400" dirty="0" smtClean="0"/>
          </a:p>
          <a:p>
            <a:r>
              <a:rPr lang="nn-NO" sz="2400" dirty="0"/>
              <a:t>Lise Lindbæk (1904-1961</a:t>
            </a:r>
            <a:r>
              <a:rPr lang="nn-NO" sz="2400" dirty="0" smtClean="0"/>
              <a:t>)</a:t>
            </a:r>
          </a:p>
          <a:p>
            <a:pPr marL="0" indent="0">
              <a:buNone/>
            </a:pPr>
            <a:r>
              <a:rPr lang="nn-NO" sz="2400" dirty="0" smtClean="0"/>
              <a:t>	</a:t>
            </a:r>
            <a:r>
              <a:rPr lang="nn-NO" sz="2400" dirty="0"/>
              <a:t>krigsjournalist </a:t>
            </a:r>
          </a:p>
          <a:p>
            <a:pPr marL="0" indent="0">
              <a:buNone/>
            </a:pPr>
            <a:endParaRPr lang="nn-NO" sz="2400" dirty="0" smtClean="0"/>
          </a:p>
          <a:p>
            <a:pPr marL="0" indent="0">
              <a:buNone/>
            </a:pPr>
            <a:endParaRPr lang="nn-NO" sz="2400" dirty="0"/>
          </a:p>
          <a:p>
            <a:pPr marL="0" indent="0">
              <a:buNone/>
            </a:pPr>
            <a:endParaRPr lang="nn-NO" sz="2400" dirty="0"/>
          </a:p>
          <a:p>
            <a:r>
              <a:rPr lang="nn-NO" sz="2400" dirty="0" smtClean="0"/>
              <a:t>Åse </a:t>
            </a:r>
            <a:r>
              <a:rPr lang="nn-NO" sz="2400" dirty="0" err="1" smtClean="0"/>
              <a:t>Gruda</a:t>
            </a:r>
            <a:r>
              <a:rPr lang="nn-NO" sz="2400" dirty="0" smtClean="0"/>
              <a:t> Skard (1905-1985)</a:t>
            </a:r>
          </a:p>
          <a:p>
            <a:pPr marL="0" indent="0">
              <a:buNone/>
            </a:pPr>
            <a:r>
              <a:rPr lang="nn-NO" sz="2400" dirty="0"/>
              <a:t>	</a:t>
            </a:r>
            <a:r>
              <a:rPr lang="nn-NO" sz="2400" dirty="0" smtClean="0"/>
              <a:t>barnepsykologi</a:t>
            </a:r>
          </a:p>
          <a:p>
            <a:pPr marL="0" indent="0">
              <a:buNone/>
            </a:pPr>
            <a:r>
              <a:rPr lang="nn-NO" sz="2400" dirty="0"/>
              <a:t>	</a:t>
            </a:r>
          </a:p>
          <a:p>
            <a:pPr marL="0" indent="0">
              <a:buNone/>
            </a:pPr>
            <a:endParaRPr lang="nn-NO" sz="2000" dirty="0"/>
          </a:p>
          <a:p>
            <a:endParaRPr lang="nn-NO" sz="2400" dirty="0"/>
          </a:p>
          <a:p>
            <a:pPr marL="0" indent="0">
              <a:buNone/>
            </a:pPr>
            <a:r>
              <a:rPr lang="nn-NO" sz="2400" dirty="0" smtClean="0"/>
              <a:t>	</a:t>
            </a:r>
            <a:endParaRPr lang="nn-NO" sz="24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618" y="1789226"/>
            <a:ext cx="1723233" cy="2479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56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Sakprosa 1960 - i dag 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n-NO" sz="2400" b="1" dirty="0" smtClean="0"/>
              <a:t>Stikkord for perioden:</a:t>
            </a:r>
          </a:p>
          <a:p>
            <a:pPr marL="0" indent="0">
              <a:buNone/>
            </a:pPr>
            <a:endParaRPr lang="nn-NO" sz="2400" dirty="0" smtClean="0"/>
          </a:p>
          <a:p>
            <a:pPr>
              <a:buFontTx/>
              <a:buChar char="-"/>
            </a:pPr>
            <a:r>
              <a:rPr lang="nn-NO" sz="2400" dirty="0" smtClean="0"/>
              <a:t>Nytt medielandskap: TV frå 1960, fleirkanaltilbod, internett, sosiale medium</a:t>
            </a:r>
          </a:p>
          <a:p>
            <a:pPr>
              <a:buFontTx/>
              <a:buChar char="-"/>
            </a:pPr>
            <a:r>
              <a:rPr lang="nn-NO" sz="2400" dirty="0" smtClean="0"/>
              <a:t>Gjenreisinga etter andre verdskrigen</a:t>
            </a:r>
          </a:p>
          <a:p>
            <a:pPr>
              <a:buFontTx/>
              <a:buChar char="-"/>
            </a:pPr>
            <a:r>
              <a:rPr lang="nn-NO" sz="2400" dirty="0" smtClean="0"/>
              <a:t>Kunnskapssamfunnet: fag- og debatt-bøker</a:t>
            </a:r>
          </a:p>
          <a:p>
            <a:pPr>
              <a:buFontTx/>
              <a:buChar char="-"/>
            </a:pPr>
            <a:r>
              <a:rPr lang="nn-NO" sz="2400" dirty="0" smtClean="0"/>
              <a:t>Bøker vert varer på ein stor marknad med hard konkurranse</a:t>
            </a:r>
          </a:p>
          <a:p>
            <a:pPr>
              <a:buFontTx/>
              <a:buChar char="-"/>
            </a:pPr>
            <a:r>
              <a:rPr lang="nn-NO" sz="2400" dirty="0" smtClean="0"/>
              <a:t>Sakprosa-bøker sel meir enn skjønnlitteraturen</a:t>
            </a:r>
          </a:p>
        </p:txBody>
      </p:sp>
    </p:spTree>
    <p:extLst>
      <p:ext uri="{BB962C8B-B14F-4D97-AF65-F5344CB8AC3E}">
        <p14:creationId xmlns:p14="http://schemas.microsoft.com/office/powerpoint/2010/main" val="2497004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Nokre viktige namn i perioden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400" dirty="0" smtClean="0"/>
              <a:t>Georg Johannesen (1931-2005)</a:t>
            </a:r>
          </a:p>
          <a:p>
            <a:pPr marL="0" indent="0">
              <a:buNone/>
            </a:pPr>
            <a:r>
              <a:rPr lang="nn-NO" sz="2400" dirty="0"/>
              <a:t>	</a:t>
            </a:r>
            <a:r>
              <a:rPr lang="nn-NO" sz="2400" dirty="0" smtClean="0"/>
              <a:t>Noregs første professor i retorikk</a:t>
            </a:r>
          </a:p>
          <a:p>
            <a:pPr marL="0" indent="0">
              <a:buNone/>
            </a:pPr>
            <a:r>
              <a:rPr lang="nn-NO" sz="2400" dirty="0"/>
              <a:t>	</a:t>
            </a:r>
            <a:r>
              <a:rPr lang="nn-NO" sz="2400" i="1" dirty="0" smtClean="0"/>
              <a:t>Om den norske tenkemåten</a:t>
            </a:r>
            <a:r>
              <a:rPr lang="nn-NO" sz="2400" dirty="0" smtClean="0"/>
              <a:t> (1975)</a:t>
            </a:r>
          </a:p>
          <a:p>
            <a:pPr marL="0" indent="0">
              <a:buNone/>
            </a:pPr>
            <a:endParaRPr lang="nn-NO" sz="2400" dirty="0" smtClean="0"/>
          </a:p>
          <a:p>
            <a:r>
              <a:rPr lang="nn-NO" sz="2400" dirty="0" smtClean="0"/>
              <a:t>Jens Bjørneboe (1925-1976)</a:t>
            </a:r>
          </a:p>
          <a:p>
            <a:pPr marL="457200" lvl="1" indent="0">
              <a:buNone/>
            </a:pPr>
            <a:r>
              <a:rPr lang="nn-NO" sz="2400" dirty="0" smtClean="0"/>
              <a:t>	</a:t>
            </a:r>
            <a:r>
              <a:rPr lang="nn-NO" sz="2400" dirty="0" err="1" smtClean="0"/>
              <a:t>Antiautoritær</a:t>
            </a:r>
            <a:r>
              <a:rPr lang="nn-NO" sz="2400" dirty="0" smtClean="0"/>
              <a:t> samfunnsdebattant</a:t>
            </a:r>
          </a:p>
          <a:p>
            <a:pPr marL="457200" lvl="1" indent="0">
              <a:buNone/>
            </a:pPr>
            <a:r>
              <a:rPr lang="nn-NO" sz="2400" dirty="0"/>
              <a:t>	</a:t>
            </a:r>
            <a:r>
              <a:rPr lang="nn-NO" sz="2400" dirty="0" smtClean="0"/>
              <a:t>«Om </a:t>
            </a:r>
            <a:r>
              <a:rPr lang="nn-NO" sz="2400" dirty="0" err="1" smtClean="0"/>
              <a:t>formyndermennesket</a:t>
            </a:r>
            <a:r>
              <a:rPr lang="nn-NO" sz="2400" dirty="0" smtClean="0"/>
              <a:t>» (1975)</a:t>
            </a:r>
            <a:endParaRPr lang="nn-NO" sz="24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031" y="1417640"/>
            <a:ext cx="1542594" cy="231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59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Tre nynorske essayistar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n-NO" sz="2400" dirty="0" smtClean="0"/>
              <a:t>Hans Skjervheim (1926-1999)</a:t>
            </a:r>
          </a:p>
          <a:p>
            <a:pPr marL="0" indent="0">
              <a:buNone/>
            </a:pPr>
            <a:r>
              <a:rPr lang="nn-NO" sz="2400" dirty="0" smtClean="0"/>
              <a:t>	sentral i positivismestriden</a:t>
            </a:r>
          </a:p>
          <a:p>
            <a:pPr marL="0" indent="0">
              <a:buNone/>
            </a:pPr>
            <a:r>
              <a:rPr lang="nn-NO" sz="2400" dirty="0"/>
              <a:t>	</a:t>
            </a:r>
            <a:r>
              <a:rPr lang="nn-NO" sz="2400" dirty="0" smtClean="0"/>
              <a:t>skeptisk til målstyring</a:t>
            </a:r>
          </a:p>
          <a:p>
            <a:pPr marL="0" indent="0">
              <a:buNone/>
            </a:pPr>
            <a:endParaRPr lang="nn-NO" sz="2400" dirty="0" smtClean="0"/>
          </a:p>
          <a:p>
            <a:r>
              <a:rPr lang="nn-NO" sz="2400" dirty="0" smtClean="0"/>
              <a:t>Gunnar Skirbekk (f. 1936)</a:t>
            </a:r>
          </a:p>
          <a:p>
            <a:pPr marL="0" indent="0">
              <a:buNone/>
            </a:pPr>
            <a:r>
              <a:rPr lang="nn-NO" sz="2400" dirty="0"/>
              <a:t>	</a:t>
            </a:r>
            <a:r>
              <a:rPr lang="nn-NO" sz="2400" dirty="0" smtClean="0"/>
              <a:t>«</a:t>
            </a:r>
            <a:r>
              <a:rPr lang="nn-NO" sz="2400" dirty="0" err="1"/>
              <a:t>P</a:t>
            </a:r>
            <a:r>
              <a:rPr lang="nn-NO" sz="2400" dirty="0" err="1" smtClean="0"/>
              <a:t>oetokratiets</a:t>
            </a:r>
            <a:r>
              <a:rPr lang="nn-NO" sz="2400" dirty="0" smtClean="0"/>
              <a:t> tid er forbi»</a:t>
            </a:r>
          </a:p>
          <a:p>
            <a:pPr marL="0" indent="0">
              <a:buNone/>
            </a:pPr>
            <a:endParaRPr lang="nn-NO" sz="2400" dirty="0"/>
          </a:p>
          <a:p>
            <a:r>
              <a:rPr lang="nn-NO" sz="2400" dirty="0" smtClean="0"/>
              <a:t>Jon Hellesnes (f. 1939)</a:t>
            </a:r>
          </a:p>
          <a:p>
            <a:pPr marL="457200" lvl="1" indent="0">
              <a:buNone/>
            </a:pPr>
            <a:r>
              <a:rPr lang="nn-NO" sz="2000" dirty="0"/>
              <a:t>	</a:t>
            </a:r>
            <a:r>
              <a:rPr lang="nn-NO" sz="2400" dirty="0" smtClean="0"/>
              <a:t>Filosofiske spørsmål i forståeleg form</a:t>
            </a:r>
          </a:p>
          <a:p>
            <a:pPr marL="457200" lvl="1" indent="0">
              <a:buNone/>
            </a:pPr>
            <a:r>
              <a:rPr lang="nn-NO" sz="2400" dirty="0"/>
              <a:t>	</a:t>
            </a:r>
            <a:endParaRPr lang="nn-NO" sz="2000" dirty="0"/>
          </a:p>
        </p:txBody>
      </p:sp>
    </p:spTree>
    <p:extLst>
      <p:ext uri="{BB962C8B-B14F-4D97-AF65-F5344CB8AC3E}">
        <p14:creationId xmlns:p14="http://schemas.microsoft.com/office/powerpoint/2010/main" val="1351626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To yngre stemmer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400" dirty="0" smtClean="0"/>
              <a:t>Gunnhild </a:t>
            </a:r>
            <a:r>
              <a:rPr lang="nn-NO" sz="2400" dirty="0" err="1" smtClean="0"/>
              <a:t>Øyehaug</a:t>
            </a:r>
            <a:r>
              <a:rPr lang="nn-NO" sz="2400" dirty="0" smtClean="0"/>
              <a:t> (f. 1975)</a:t>
            </a:r>
          </a:p>
          <a:p>
            <a:endParaRPr lang="nn-NO" sz="2400" dirty="0"/>
          </a:p>
          <a:p>
            <a:endParaRPr lang="nn-NO" sz="2400" dirty="0" smtClean="0"/>
          </a:p>
          <a:p>
            <a:pPr marL="0" indent="0">
              <a:buNone/>
            </a:pPr>
            <a:endParaRPr lang="nn-NO" sz="2400" dirty="0" smtClean="0"/>
          </a:p>
          <a:p>
            <a:pPr marL="0" indent="0">
              <a:buNone/>
            </a:pPr>
            <a:endParaRPr lang="nn-NO" sz="2400" dirty="0" smtClean="0"/>
          </a:p>
          <a:p>
            <a:r>
              <a:rPr lang="nn-NO" sz="2400" dirty="0" smtClean="0"/>
              <a:t>Olaug Nilssen (f. 1977)</a:t>
            </a:r>
          </a:p>
          <a:p>
            <a:pPr marL="0" indent="0">
              <a:buNone/>
            </a:pPr>
            <a:endParaRPr lang="nn-NO" sz="2400" dirty="0"/>
          </a:p>
          <a:p>
            <a:pPr marL="0" indent="0">
              <a:buNone/>
            </a:pPr>
            <a:endParaRPr lang="nn-NO" sz="2400" dirty="0" smtClean="0"/>
          </a:p>
          <a:p>
            <a:pPr marL="0" indent="0">
              <a:buNone/>
            </a:pPr>
            <a:r>
              <a:rPr lang="nn-NO" sz="2400" dirty="0" smtClean="0"/>
              <a:t>Begge skriv i fleire sjangrar, både skjønnlitteratur og sakprosa</a:t>
            </a:r>
            <a:endParaRPr lang="nn-NO" sz="24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331" y="1745672"/>
            <a:ext cx="1847767" cy="1802089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331" y="3730321"/>
            <a:ext cx="1894360" cy="158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9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err="1" smtClean="0"/>
              <a:t>Sjangerutfordringar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32069"/>
            <a:ext cx="8229600" cy="4525963"/>
          </a:xfrm>
        </p:spPr>
        <p:txBody>
          <a:bodyPr>
            <a:normAutofit/>
          </a:bodyPr>
          <a:lstStyle/>
          <a:p>
            <a:r>
              <a:rPr lang="nn-NO" sz="2400" dirty="0" smtClean="0"/>
              <a:t>I mange nye litterære tekstar blir grensene mellom fakta og fiksjon utydelege (</a:t>
            </a:r>
            <a:r>
              <a:rPr lang="nn-NO" sz="2400" dirty="0" err="1" smtClean="0"/>
              <a:t>jfr</a:t>
            </a:r>
            <a:r>
              <a:rPr lang="nn-NO" sz="2400" dirty="0" smtClean="0"/>
              <a:t> verkelegheits- og fiksjonskontrakt)</a:t>
            </a:r>
          </a:p>
          <a:p>
            <a:endParaRPr lang="nn-NO" sz="2400" dirty="0" smtClean="0"/>
          </a:p>
          <a:p>
            <a:r>
              <a:rPr lang="nn-NO" sz="2400" dirty="0" smtClean="0"/>
              <a:t>Skjønnlitterære forfattarar brukar sjølvbiografisk stoff og skriv om reelle hendingar (</a:t>
            </a:r>
            <a:r>
              <a:rPr lang="nn-NO" sz="2400" dirty="0" err="1" smtClean="0"/>
              <a:t>Knausgård</a:t>
            </a:r>
            <a:r>
              <a:rPr lang="nn-NO" sz="2400" dirty="0" smtClean="0"/>
              <a:t>: </a:t>
            </a:r>
            <a:r>
              <a:rPr lang="nn-NO" sz="2400" i="1" dirty="0" smtClean="0"/>
              <a:t>Min kamp 1-6</a:t>
            </a:r>
            <a:r>
              <a:rPr lang="nn-NO" sz="2400" dirty="0" smtClean="0"/>
              <a:t>)</a:t>
            </a:r>
          </a:p>
          <a:p>
            <a:r>
              <a:rPr lang="nn-NO" sz="2400" dirty="0" smtClean="0"/>
              <a:t>Sakprosaforfattarar brukar skjønnlitterære verkemiddel (Seierstad: </a:t>
            </a:r>
            <a:r>
              <a:rPr lang="nn-NO" sz="2400" i="1" dirty="0" err="1" smtClean="0"/>
              <a:t>Bokhandleren</a:t>
            </a:r>
            <a:r>
              <a:rPr lang="nn-NO" sz="2400" i="1" dirty="0" smtClean="0"/>
              <a:t> i Kabul</a:t>
            </a:r>
            <a:r>
              <a:rPr lang="nn-NO" sz="2400" dirty="0" smtClean="0"/>
              <a:t>)</a:t>
            </a:r>
          </a:p>
          <a:p>
            <a:endParaRPr lang="nn-NO" sz="2400" dirty="0"/>
          </a:p>
          <a:p>
            <a:pPr marL="0" indent="0">
              <a:buNone/>
            </a:pPr>
            <a:r>
              <a:rPr lang="nn-NO" sz="2400" dirty="0" smtClean="0"/>
              <a:t>= forventningane – og lesemåtane – våre vert utfordra:</a:t>
            </a:r>
          </a:p>
          <a:p>
            <a:pPr marL="0" indent="0">
              <a:buNone/>
            </a:pPr>
            <a:r>
              <a:rPr lang="nn-NO" sz="2400" dirty="0"/>
              <a:t>	</a:t>
            </a:r>
            <a:r>
              <a:rPr lang="nn-NO" sz="2400" dirty="0" smtClean="0"/>
              <a:t>	DOBBELTKONTRAKT</a:t>
            </a:r>
          </a:p>
          <a:p>
            <a:endParaRPr lang="nn-NO" sz="2400" dirty="0"/>
          </a:p>
          <a:p>
            <a:pPr marL="0" indent="0">
              <a:buNone/>
            </a:pPr>
            <a:endParaRPr lang="nn-NO" sz="2400" dirty="0"/>
          </a:p>
          <a:p>
            <a:pPr lvl="6"/>
            <a:endParaRPr lang="nn-NO" sz="1200" dirty="0"/>
          </a:p>
        </p:txBody>
      </p:sp>
    </p:spTree>
    <p:extLst>
      <p:ext uri="{BB962C8B-B14F-4D97-AF65-F5344CB8AC3E}">
        <p14:creationId xmlns:p14="http://schemas.microsoft.com/office/powerpoint/2010/main" val="154807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Mål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 err="1" smtClean="0"/>
              <a:t>Gjere</a:t>
            </a:r>
            <a:r>
              <a:rPr lang="nb-NO" sz="2400" dirty="0" smtClean="0"/>
              <a:t> greie for </a:t>
            </a:r>
            <a:r>
              <a:rPr lang="nb-NO" sz="2400" dirty="0" err="1" smtClean="0"/>
              <a:t>hovudtrekk</a:t>
            </a:r>
            <a:r>
              <a:rPr lang="nb-NO" sz="2400" dirty="0" smtClean="0"/>
              <a:t> i utviklinga av </a:t>
            </a:r>
            <a:r>
              <a:rPr lang="nb-NO" sz="2400" dirty="0" err="1" smtClean="0"/>
              <a:t>sakprosatekstar</a:t>
            </a:r>
            <a:r>
              <a:rPr lang="nb-NO" sz="2400" dirty="0" smtClean="0"/>
              <a:t> </a:t>
            </a:r>
            <a:r>
              <a:rPr lang="nb-NO" sz="2400" dirty="0" err="1" smtClean="0"/>
              <a:t>frå</a:t>
            </a:r>
            <a:r>
              <a:rPr lang="nb-NO" sz="2400" dirty="0" smtClean="0"/>
              <a:t> 1850 til i dag, og kva for rolle slike </a:t>
            </a:r>
            <a:r>
              <a:rPr lang="nb-NO" sz="2400" dirty="0" err="1" smtClean="0"/>
              <a:t>tekstar</a:t>
            </a:r>
            <a:r>
              <a:rPr lang="nb-NO" sz="2400" dirty="0" smtClean="0"/>
              <a:t> har hatt i samfunnet til ulike tider</a:t>
            </a:r>
          </a:p>
          <a:p>
            <a:r>
              <a:rPr lang="nb-NO" sz="2400" dirty="0" err="1" smtClean="0"/>
              <a:t>Gjere</a:t>
            </a:r>
            <a:r>
              <a:rPr lang="nb-NO" sz="2400" dirty="0" smtClean="0"/>
              <a:t> greie for </a:t>
            </a:r>
            <a:r>
              <a:rPr lang="nb-NO" sz="2400" dirty="0" err="1" smtClean="0"/>
              <a:t>nokre</a:t>
            </a:r>
            <a:r>
              <a:rPr lang="nb-NO" sz="2400" dirty="0" smtClean="0"/>
              <a:t> sentrale </a:t>
            </a:r>
            <a:r>
              <a:rPr lang="nb-NO" sz="2400" dirty="0" err="1" smtClean="0"/>
              <a:t>sakprosaforfattarar</a:t>
            </a:r>
            <a:endParaRPr lang="nb-NO" sz="2400" dirty="0" smtClean="0"/>
          </a:p>
          <a:p>
            <a:r>
              <a:rPr lang="nb-NO" sz="2400" dirty="0" err="1" smtClean="0"/>
              <a:t>Gjere</a:t>
            </a:r>
            <a:r>
              <a:rPr lang="nb-NO" sz="2400" dirty="0" smtClean="0"/>
              <a:t> greie for </a:t>
            </a:r>
            <a:r>
              <a:rPr lang="nb-NO" sz="2400" dirty="0" err="1" smtClean="0"/>
              <a:t>nokre</a:t>
            </a:r>
            <a:r>
              <a:rPr lang="nb-NO" sz="2400" dirty="0" smtClean="0"/>
              <a:t> viktige </a:t>
            </a:r>
            <a:r>
              <a:rPr lang="nb-NO" sz="2400" dirty="0" err="1" smtClean="0"/>
              <a:t>sakprosatekstar</a:t>
            </a:r>
            <a:r>
              <a:rPr lang="nb-NO" sz="2400" dirty="0" smtClean="0"/>
              <a:t> i ulike </a:t>
            </a:r>
            <a:r>
              <a:rPr lang="nb-NO" sz="2400" dirty="0" err="1" smtClean="0"/>
              <a:t>sjangrar</a:t>
            </a:r>
            <a:r>
              <a:rPr lang="nb-NO" sz="2400" dirty="0" smtClean="0"/>
              <a:t> og plassere </a:t>
            </a:r>
            <a:r>
              <a:rPr lang="nb-NO" sz="2400" dirty="0" err="1" smtClean="0"/>
              <a:t>dei</a:t>
            </a:r>
            <a:r>
              <a:rPr lang="nb-NO" sz="2400" dirty="0" smtClean="0"/>
              <a:t> i </a:t>
            </a:r>
            <a:r>
              <a:rPr lang="nb-NO" sz="2400" dirty="0" err="1" smtClean="0"/>
              <a:t>ein</a:t>
            </a:r>
            <a:r>
              <a:rPr lang="nb-NO" sz="2400" dirty="0" smtClean="0"/>
              <a:t> samfunnskontekst</a:t>
            </a:r>
          </a:p>
          <a:p>
            <a:r>
              <a:rPr lang="nb-NO" sz="2400" dirty="0" smtClean="0"/>
              <a:t>Kunne analysere </a:t>
            </a:r>
            <a:r>
              <a:rPr lang="nb-NO" sz="2400" dirty="0" err="1" smtClean="0"/>
              <a:t>sakprosatekstar</a:t>
            </a:r>
            <a:r>
              <a:rPr lang="nb-NO" sz="2400" dirty="0" smtClean="0"/>
              <a:t> ved hjelp av omgrep </a:t>
            </a:r>
            <a:r>
              <a:rPr lang="nb-NO" sz="2400" dirty="0" err="1" smtClean="0"/>
              <a:t>frå</a:t>
            </a:r>
            <a:r>
              <a:rPr lang="nb-NO" sz="2400" dirty="0" smtClean="0"/>
              <a:t> retorikken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13035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Førlesing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 smtClean="0"/>
              <a:t>Kva meiner vi med sakprosa?</a:t>
            </a:r>
          </a:p>
          <a:p>
            <a:r>
              <a:rPr lang="nb-NO" sz="2400" dirty="0" smtClean="0"/>
              <a:t>Kven er </a:t>
            </a:r>
            <a:r>
              <a:rPr lang="nb-NO" sz="2400" dirty="0" err="1" smtClean="0"/>
              <a:t>dei</a:t>
            </a:r>
            <a:r>
              <a:rPr lang="nb-NO" sz="2400" dirty="0" smtClean="0"/>
              <a:t> </a:t>
            </a:r>
            <a:r>
              <a:rPr lang="nb-NO" sz="2400" dirty="0" err="1" smtClean="0"/>
              <a:t>viktigaste</a:t>
            </a:r>
            <a:r>
              <a:rPr lang="nb-NO" sz="2400" dirty="0" smtClean="0"/>
              <a:t> </a:t>
            </a:r>
            <a:r>
              <a:rPr lang="nb-NO" sz="2400" dirty="0" err="1" smtClean="0"/>
              <a:t>sakprosaforfattarane</a:t>
            </a:r>
            <a:r>
              <a:rPr lang="nb-NO" sz="2400" dirty="0" smtClean="0"/>
              <a:t> i perioden 1850 til i dag? Kva </a:t>
            </a:r>
            <a:r>
              <a:rPr lang="nb-NO" sz="2400" dirty="0" err="1" smtClean="0"/>
              <a:t>gjer</a:t>
            </a:r>
            <a:r>
              <a:rPr lang="nb-NO" sz="2400" dirty="0" smtClean="0"/>
              <a:t> at </a:t>
            </a:r>
            <a:r>
              <a:rPr lang="nb-NO" sz="2400" dirty="0" err="1" smtClean="0"/>
              <a:t>dei</a:t>
            </a:r>
            <a:r>
              <a:rPr lang="nb-NO" sz="2400" dirty="0" smtClean="0"/>
              <a:t> er viktige?</a:t>
            </a:r>
          </a:p>
          <a:p>
            <a:r>
              <a:rPr lang="nb-NO" sz="2400" dirty="0" smtClean="0"/>
              <a:t>Kva for kvinnelege </a:t>
            </a:r>
            <a:r>
              <a:rPr lang="nb-NO" sz="2400" dirty="0" err="1" smtClean="0"/>
              <a:t>sakprosaforfattarar</a:t>
            </a:r>
            <a:r>
              <a:rPr lang="nb-NO" sz="2400" dirty="0" smtClean="0"/>
              <a:t> kjenner du </a:t>
            </a:r>
            <a:r>
              <a:rPr lang="nb-NO" sz="2400" dirty="0" err="1" smtClean="0"/>
              <a:t>namnet</a:t>
            </a:r>
            <a:r>
              <a:rPr lang="nb-NO" sz="2400" dirty="0" smtClean="0"/>
              <a:t> på </a:t>
            </a:r>
            <a:r>
              <a:rPr lang="nb-NO" sz="2400" dirty="0" err="1" smtClean="0"/>
              <a:t>frå</a:t>
            </a:r>
            <a:r>
              <a:rPr lang="nb-NO" sz="2400" dirty="0" smtClean="0"/>
              <a:t> den same perioden?</a:t>
            </a:r>
          </a:p>
          <a:p>
            <a:r>
              <a:rPr lang="nb-NO" sz="2400" dirty="0" smtClean="0"/>
              <a:t>Kva betydning har sakprosaen hatt – og har – i samfunnet vårt </a:t>
            </a:r>
            <a:r>
              <a:rPr lang="nb-NO" sz="2400" dirty="0" err="1" smtClean="0"/>
              <a:t>dei</a:t>
            </a:r>
            <a:r>
              <a:rPr lang="nb-NO" sz="2400" smtClean="0"/>
              <a:t> siste 150 åra?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388511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nn-NO" sz="4000" b="1" dirty="0" smtClean="0"/>
              <a:t>Kva er sakprosa?</a:t>
            </a:r>
            <a:endParaRPr lang="nn-NO" sz="4000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908920"/>
          </a:xfrm>
        </p:spPr>
        <p:txBody>
          <a:bodyPr>
            <a:normAutofit/>
          </a:bodyPr>
          <a:lstStyle/>
          <a:p>
            <a:r>
              <a:rPr lang="nn-NO" sz="2400" dirty="0" smtClean="0"/>
              <a:t>«… tekster som adressaten har grunn til å oppfatte som direkte </a:t>
            </a:r>
            <a:r>
              <a:rPr lang="nn-NO" sz="2400" dirty="0" err="1" smtClean="0"/>
              <a:t>ytringer</a:t>
            </a:r>
            <a:r>
              <a:rPr lang="nn-NO" sz="2400" dirty="0" smtClean="0"/>
              <a:t> om </a:t>
            </a:r>
            <a:r>
              <a:rPr lang="nn-NO" sz="2400" dirty="0" err="1" smtClean="0"/>
              <a:t>virkeligheten</a:t>
            </a:r>
            <a:r>
              <a:rPr lang="nn-NO" sz="2400" dirty="0" smtClean="0"/>
              <a:t>»</a:t>
            </a:r>
          </a:p>
          <a:p>
            <a:pPr marL="457200" lvl="1" indent="0">
              <a:buNone/>
            </a:pPr>
            <a:r>
              <a:rPr lang="nn-NO" sz="2000" dirty="0"/>
              <a:t>(</a:t>
            </a:r>
            <a:r>
              <a:rPr lang="nn-NO" sz="2000" i="1" dirty="0" err="1"/>
              <a:t>hva</a:t>
            </a:r>
            <a:r>
              <a:rPr lang="nn-NO" sz="2000" i="1" dirty="0"/>
              <a:t> er SAKPROSA</a:t>
            </a:r>
            <a:r>
              <a:rPr lang="nn-NO" sz="2000" dirty="0"/>
              <a:t>, s. 34)</a:t>
            </a:r>
          </a:p>
          <a:p>
            <a:pPr marL="457200" lvl="1" indent="0">
              <a:buNone/>
            </a:pPr>
            <a:endParaRPr lang="nn-NO" sz="2000" dirty="0"/>
          </a:p>
          <a:p>
            <a:r>
              <a:rPr lang="nn-NO" sz="2400" dirty="0" smtClean="0"/>
              <a:t>To hovudgrupper: funksjonell sakprosa og litterær sakprosa</a:t>
            </a:r>
          </a:p>
          <a:p>
            <a:pPr marL="457200" lvl="1" indent="0">
              <a:buNone/>
            </a:pPr>
            <a:endParaRPr lang="nn-NO" sz="2000" dirty="0" smtClean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814" y="3740460"/>
            <a:ext cx="2075136" cy="23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41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Lesing og forventningar 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n-NO" sz="2400" dirty="0" smtClean="0"/>
          </a:p>
          <a:p>
            <a:r>
              <a:rPr lang="nn-NO" sz="2400" dirty="0" smtClean="0"/>
              <a:t>Verkelegheitskontrakt: sakprosa handlar om ei verkelegheit som er eller har vore, er i samsvar med verkelegheita</a:t>
            </a:r>
          </a:p>
          <a:p>
            <a:endParaRPr lang="nn-NO" sz="2400" dirty="0"/>
          </a:p>
          <a:p>
            <a:pPr marL="0" indent="0">
              <a:buNone/>
            </a:pPr>
            <a:endParaRPr lang="nn-NO" sz="2400" dirty="0" smtClean="0"/>
          </a:p>
          <a:p>
            <a:r>
              <a:rPr lang="nn-NO" sz="2400" dirty="0" smtClean="0"/>
              <a:t>Fiksjonskontrakt: skjønnlitteratur er oppdikta tekstar, hendingane kan ikkje etterprøvast i verkelegheita</a:t>
            </a:r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4064084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Sakprosa 1850- 1900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sz="2400" dirty="0" smtClean="0"/>
              <a:t>Stikkord for perioden: demokratisering og modernisering </a:t>
            </a:r>
          </a:p>
          <a:p>
            <a:r>
              <a:rPr lang="nn-NO" sz="2400" dirty="0" smtClean="0"/>
              <a:t>Store samfunnsspørsmål under debatt: kvinnesak, målsak, stemmerett, religion, unionen med Sverige, parlamentarisme m.m.</a:t>
            </a:r>
          </a:p>
          <a:p>
            <a:r>
              <a:rPr lang="nn-NO" sz="2400" dirty="0" smtClean="0"/>
              <a:t>Debattane går føre seg i aviser, tidsskrift, bøker, pamflettar, blad, altså i sakprosa</a:t>
            </a:r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4134006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K</a:t>
            </a:r>
            <a:r>
              <a:rPr lang="nn-NO" dirty="0" smtClean="0"/>
              <a:t>vinnestemmer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12976"/>
          </a:xfrm>
        </p:spPr>
        <p:txBody>
          <a:bodyPr>
            <a:normAutofit/>
          </a:bodyPr>
          <a:lstStyle/>
          <a:p>
            <a:r>
              <a:rPr lang="nn-NO" sz="2400" dirty="0" smtClean="0"/>
              <a:t>Kvinner vert aktive og synlege i </a:t>
            </a:r>
            <a:r>
              <a:rPr lang="nn-NO" sz="2400" dirty="0"/>
              <a:t>s</a:t>
            </a:r>
            <a:r>
              <a:rPr lang="nn-NO" sz="2400" dirty="0" smtClean="0"/>
              <a:t>amfunnsdebattane i andre halvdel av 1800-talet: Camilla Collett, Aasta Hansteen, Kitty Kielland, Ragna Nielsen, Gina Krog</a:t>
            </a:r>
          </a:p>
          <a:p>
            <a:pPr marL="0" indent="0">
              <a:buNone/>
            </a:pPr>
            <a:endParaRPr lang="nn-NO" sz="2400" dirty="0" smtClean="0"/>
          </a:p>
          <a:p>
            <a:r>
              <a:rPr lang="nn-NO" sz="2400" dirty="0" smtClean="0"/>
              <a:t>Tidsskriftet </a:t>
            </a:r>
            <a:r>
              <a:rPr lang="nn-NO" sz="2400" i="1" dirty="0" err="1" smtClean="0"/>
              <a:t>Nylænde</a:t>
            </a:r>
            <a:r>
              <a:rPr lang="nn-NO" sz="2400" dirty="0" smtClean="0"/>
              <a:t> frå 1887</a:t>
            </a:r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216111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Nokre viktige namn i perioden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000" dirty="0" smtClean="0"/>
              <a:t>Camilla Collett (1813-1895):</a:t>
            </a:r>
          </a:p>
          <a:p>
            <a:pPr marL="457200" lvl="1" indent="0">
              <a:buNone/>
            </a:pPr>
            <a:r>
              <a:rPr lang="nn-NO" sz="2000" dirty="0" smtClean="0"/>
              <a:t>	- kvinneperspektiv på samfunnsspørsmål</a:t>
            </a:r>
          </a:p>
          <a:p>
            <a:pPr marL="0" indent="0">
              <a:buNone/>
            </a:pPr>
            <a:r>
              <a:rPr lang="nn-NO" sz="2000" i="1" dirty="0" smtClean="0"/>
              <a:t>	</a:t>
            </a:r>
            <a:r>
              <a:rPr lang="nn-NO" sz="1600" i="1" dirty="0" err="1" smtClean="0"/>
              <a:t>Fra</a:t>
            </a:r>
            <a:r>
              <a:rPr lang="nn-NO" sz="1600" i="1" dirty="0" smtClean="0"/>
              <a:t> </a:t>
            </a:r>
            <a:r>
              <a:rPr lang="nn-NO" sz="1600" i="1" dirty="0"/>
              <a:t>de </a:t>
            </a:r>
            <a:r>
              <a:rPr lang="nn-NO" sz="1600" i="1" dirty="0" err="1"/>
              <a:t>Stummes</a:t>
            </a:r>
            <a:r>
              <a:rPr lang="nn-NO" sz="1600" i="1" dirty="0"/>
              <a:t> Leir </a:t>
            </a:r>
            <a:r>
              <a:rPr lang="nn-NO" sz="1600" dirty="0"/>
              <a:t>(1877)</a:t>
            </a:r>
          </a:p>
          <a:p>
            <a:pPr marL="0" indent="0">
              <a:buNone/>
            </a:pPr>
            <a:r>
              <a:rPr lang="nn-NO" sz="1600" dirty="0"/>
              <a:t>	</a:t>
            </a:r>
            <a:r>
              <a:rPr lang="nn-NO" sz="1600" i="1" dirty="0"/>
              <a:t>Mod Strømmen </a:t>
            </a:r>
            <a:r>
              <a:rPr lang="nn-NO" sz="1600" dirty="0"/>
              <a:t>(1879 og 1885)</a:t>
            </a:r>
          </a:p>
          <a:p>
            <a:pPr lvl="1"/>
            <a:endParaRPr lang="nn-NO" sz="2400" dirty="0" smtClean="0"/>
          </a:p>
          <a:p>
            <a:pPr marL="0" indent="0">
              <a:buNone/>
            </a:pPr>
            <a:endParaRPr lang="nn-NO" sz="2400" dirty="0" smtClean="0"/>
          </a:p>
          <a:p>
            <a:r>
              <a:rPr lang="nn-NO" sz="2000" dirty="0"/>
              <a:t>Bjørnstjerne Bjørnson (1832-1910): </a:t>
            </a:r>
          </a:p>
          <a:p>
            <a:pPr marL="0" indent="0">
              <a:buNone/>
            </a:pPr>
            <a:r>
              <a:rPr lang="nn-NO" sz="1800" dirty="0" smtClean="0"/>
              <a:t> - </a:t>
            </a:r>
            <a:r>
              <a:rPr lang="nn-NO" sz="2000" dirty="0" smtClean="0"/>
              <a:t>deltek </a:t>
            </a:r>
            <a:r>
              <a:rPr lang="nn-NO" sz="2000" dirty="0"/>
              <a:t>i alle dei store debattane: religion, </a:t>
            </a:r>
            <a:r>
              <a:rPr lang="nn-NO" sz="2000" err="1" smtClean="0"/>
              <a:t>fredssak</a:t>
            </a:r>
            <a:r>
              <a:rPr lang="nn-NO" sz="2000" smtClean="0"/>
              <a:t>, </a:t>
            </a:r>
          </a:p>
          <a:p>
            <a:pPr marL="0" indent="0">
              <a:buNone/>
            </a:pPr>
            <a:r>
              <a:rPr lang="nn-NO" sz="2000" smtClean="0"/>
              <a:t>moralspørsmål</a:t>
            </a:r>
            <a:r>
              <a:rPr lang="nn-NO" sz="2000" dirty="0"/>
              <a:t>, målsak, </a:t>
            </a:r>
            <a:r>
              <a:rPr lang="nn-NO" sz="2000" dirty="0" smtClean="0"/>
              <a:t>parlamentarisme</a:t>
            </a:r>
            <a:r>
              <a:rPr lang="nn-NO" sz="2000" dirty="0"/>
              <a:t>, republikk</a:t>
            </a:r>
          </a:p>
          <a:p>
            <a:pPr marL="0" indent="0">
              <a:buNone/>
            </a:pPr>
            <a:r>
              <a:rPr lang="nn-NO" sz="1800" dirty="0"/>
              <a:t>	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740" y="4114799"/>
            <a:ext cx="2584060" cy="187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99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2800" dirty="0" smtClean="0"/>
              <a:t>Nokre viktige namn - framhald</a:t>
            </a:r>
            <a:endParaRPr lang="nn-NO" sz="28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sz="2400" dirty="0"/>
              <a:t>Aasmund Olavsson Vinje (1818-1870)</a:t>
            </a:r>
          </a:p>
          <a:p>
            <a:pPr marL="0" indent="0">
              <a:buNone/>
            </a:pPr>
            <a:r>
              <a:rPr lang="nn-NO" sz="2400" dirty="0" smtClean="0"/>
              <a:t>	grunnleggjaren </a:t>
            </a:r>
            <a:r>
              <a:rPr lang="nn-NO" sz="2400" dirty="0"/>
              <a:t>av moderne norsk </a:t>
            </a:r>
            <a:r>
              <a:rPr lang="nn-NO" sz="2400" dirty="0" smtClean="0"/>
              <a:t>journalistikk</a:t>
            </a:r>
          </a:p>
          <a:p>
            <a:pPr marL="457200" lvl="1" indent="0">
              <a:buNone/>
            </a:pPr>
            <a:r>
              <a:rPr lang="nn-NO" sz="2400" dirty="0"/>
              <a:t>	vekebladet </a:t>
            </a:r>
            <a:r>
              <a:rPr lang="nn-NO" sz="2400" i="1" dirty="0" smtClean="0"/>
              <a:t>Dølen</a:t>
            </a:r>
          </a:p>
          <a:p>
            <a:pPr marL="457200" lvl="1" indent="0">
              <a:buNone/>
            </a:pPr>
            <a:endParaRPr lang="nn-NO" sz="2400" dirty="0"/>
          </a:p>
          <a:p>
            <a:pPr marL="457200" lvl="1" indent="0">
              <a:buNone/>
            </a:pPr>
            <a:endParaRPr lang="nn-NO" sz="2400" dirty="0"/>
          </a:p>
          <a:p>
            <a:r>
              <a:rPr lang="nn-NO" sz="2400" dirty="0" smtClean="0"/>
              <a:t>Arne Garborg (1851-1924)</a:t>
            </a:r>
          </a:p>
          <a:p>
            <a:pPr marL="0" indent="0">
              <a:buNone/>
            </a:pPr>
            <a:r>
              <a:rPr lang="nn-NO" sz="2400" dirty="0" smtClean="0"/>
              <a:t>	intellektuell med europeisk utsyn</a:t>
            </a:r>
          </a:p>
          <a:p>
            <a:pPr marL="0" indent="0">
              <a:buNone/>
            </a:pPr>
            <a:r>
              <a:rPr lang="nn-NO" sz="2400" dirty="0"/>
              <a:t>	</a:t>
            </a:r>
            <a:r>
              <a:rPr lang="nn-NO" sz="2400" dirty="0" smtClean="0"/>
              <a:t>talsmann for landsmålskulturen</a:t>
            </a:r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3057191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rtekst vg3_mal" id="{A45AD77C-58F1-4BF0-A6E1-6EC2842BFEC3}" vid="{C8B7DE39-09A2-4AAC-B059-7760F14B4C0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 vg3_mal</Template>
  <TotalTime>55</TotalTime>
  <Words>529</Words>
  <Application>Microsoft Office PowerPoint</Application>
  <PresentationFormat>Skjermfremvisning (4:3)</PresentationFormat>
  <Paragraphs>131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19</vt:i4>
      </vt:variant>
    </vt:vector>
  </HeadingPairs>
  <TitlesOfParts>
    <vt:vector size="20" baseType="lpstr">
      <vt:lpstr>Intertekst_mal</vt:lpstr>
      <vt:lpstr>Kapittel 10  Sakprosa frå 1850 til i dag</vt:lpstr>
      <vt:lpstr>Mål</vt:lpstr>
      <vt:lpstr>Førlesing</vt:lpstr>
      <vt:lpstr>Kva er sakprosa?</vt:lpstr>
      <vt:lpstr>Lesing og forventningar </vt:lpstr>
      <vt:lpstr>Sakprosa 1850- 1900</vt:lpstr>
      <vt:lpstr>Kvinnestemmer</vt:lpstr>
      <vt:lpstr>Nokre viktige namn i perioden</vt:lpstr>
      <vt:lpstr>Nokre viktige namn - framhald</vt:lpstr>
      <vt:lpstr>Sakprosa 1900 – 1960: </vt:lpstr>
      <vt:lpstr>PowerPoint-presentasjon</vt:lpstr>
      <vt:lpstr>Nokre viktige namn i perioden</vt:lpstr>
      <vt:lpstr>PowerPoint-presentasjon</vt:lpstr>
      <vt:lpstr>PowerPoint-presentasjon</vt:lpstr>
      <vt:lpstr>Sakprosa 1960 - i dag </vt:lpstr>
      <vt:lpstr>Nokre viktige namn i perioden</vt:lpstr>
      <vt:lpstr>Tre nynorske essayistar</vt:lpstr>
      <vt:lpstr>To yngre stemmer</vt:lpstr>
      <vt:lpstr>Sjangerutfordringar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</dc:title>
  <dc:creator>Astrid Kleiveland</dc:creator>
  <cp:lastModifiedBy>Malgorzata Golinska</cp:lastModifiedBy>
  <cp:revision>8</cp:revision>
  <dcterms:created xsi:type="dcterms:W3CDTF">2015-08-06T10:12:55Z</dcterms:created>
  <dcterms:modified xsi:type="dcterms:W3CDTF">2015-12-22T08:24:41Z</dcterms:modified>
</cp:coreProperties>
</file>