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78" r:id="rId4"/>
    <p:sldId id="279" r:id="rId5"/>
    <p:sldId id="284" r:id="rId6"/>
    <p:sldId id="281" r:id="rId7"/>
    <p:sldId id="282" r:id="rId8"/>
    <p:sldId id="283" r:id="rId9"/>
    <p:sldId id="285" r:id="rId10"/>
    <p:sldId id="289" r:id="rId11"/>
    <p:sldId id="286" r:id="rId12"/>
    <p:sldId id="287" r:id="rId13"/>
    <p:sldId id="293" r:id="rId14"/>
    <p:sldId id="288" r:id="rId15"/>
    <p:sldId id="291" r:id="rId16"/>
    <p:sldId id="292" r:id="rId17"/>
    <p:sldId id="294" r:id="rId18"/>
    <p:sldId id="280" r:id="rId19"/>
    <p:sldId id="263" r:id="rId20"/>
    <p:sldId id="265" r:id="rId21"/>
    <p:sldId id="269" r:id="rId22"/>
    <p:sldId id="270" r:id="rId23"/>
    <p:sldId id="276" r:id="rId24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3" autoAdjust="0"/>
    <p:restoredTop sz="94660"/>
  </p:normalViewPr>
  <p:slideViewPr>
    <p:cSldViewPr snapToObjects="1">
      <p:cViewPr varScale="1">
        <p:scale>
          <a:sx n="111" d="100"/>
          <a:sy n="111" d="100"/>
        </p:scale>
        <p:origin x="4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9DEE3-BF9F-C94F-8983-C0BA750D335A}" type="datetimeFigureOut">
              <a:rPr lang="nn-NO" smtClean="0"/>
              <a:pPr/>
              <a:t>22.01.2016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31537-8D80-344A-8958-089BBB3F2B09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6704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1537-8D80-344A-8958-089BBB3F2B09}" type="slidenum">
              <a:rPr lang="nn-NO" smtClean="0"/>
              <a:pPr/>
              <a:t>20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3292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n-NO" sz="3600" b="1" dirty="0" err="1" smtClean="0">
                <a:solidFill>
                  <a:srgbClr val="C00000"/>
                </a:solidFill>
              </a:rPr>
              <a:t>Fra</a:t>
            </a:r>
            <a:r>
              <a:rPr lang="nn-NO" sz="3600" b="1" dirty="0" smtClean="0">
                <a:solidFill>
                  <a:srgbClr val="C00000"/>
                </a:solidFill>
              </a:rPr>
              <a:t> renessanse til barokk</a:t>
            </a:r>
            <a:br>
              <a:rPr lang="nn-NO" sz="3600" b="1" dirty="0" smtClean="0">
                <a:solidFill>
                  <a:srgbClr val="C00000"/>
                </a:solidFill>
              </a:rPr>
            </a:br>
            <a:r>
              <a:rPr lang="nn-NO" sz="3600" b="1" dirty="0" smtClean="0">
                <a:solidFill>
                  <a:srgbClr val="C00000"/>
                </a:solidFill>
              </a:rPr>
              <a:t>1500-1600-tallet</a:t>
            </a:r>
            <a:endParaRPr lang="nn-NO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402080"/>
            <a:ext cx="3657600" cy="266090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5148064" y="6010739"/>
            <a:ext cx="13681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/>
              <a:t>STAN HONDA/</a:t>
            </a:r>
            <a:r>
              <a:rPr lang="nb-NO" sz="700" dirty="0" err="1" smtClean="0"/>
              <a:t>Afp</a:t>
            </a:r>
            <a:r>
              <a:rPr lang="nb-NO" sz="700" dirty="0" smtClean="0"/>
              <a:t>/NTB </a:t>
            </a:r>
            <a:r>
              <a:rPr lang="nb-NO" sz="700" dirty="0" err="1"/>
              <a:t>scanpix</a:t>
            </a:r>
            <a:endParaRPr lang="nb-NO" sz="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400" dirty="0"/>
              <a:t>Miguel de Cervantes (1547–1616)</a:t>
            </a:r>
            <a:r>
              <a:rPr sz="2400" dirty="0" smtClean="0"/>
              <a:t> </a:t>
            </a:r>
            <a:r>
              <a:rPr lang="nb-NO" sz="2400" dirty="0" smtClean="0"/>
              <a:t>er kjent for </a:t>
            </a:r>
            <a:r>
              <a:rPr sz="2400" dirty="0" smtClean="0"/>
              <a:t>sitt </a:t>
            </a:r>
            <a:r>
              <a:rPr sz="2400" dirty="0"/>
              <a:t>berømte verk </a:t>
            </a:r>
            <a:r>
              <a:rPr sz="2400" i="1" dirty="0"/>
              <a:t>Don Quijote.</a:t>
            </a:r>
            <a:r>
              <a:rPr sz="2400" i="1" dirty="0" smtClean="0"/>
              <a:t> </a:t>
            </a:r>
            <a:endParaRPr lang="nb-NO" sz="2400" i="1" dirty="0" smtClean="0"/>
          </a:p>
          <a:p>
            <a:pPr>
              <a:buNone/>
            </a:pPr>
            <a:endParaRPr lang="nb-NO" sz="2400" i="1" dirty="0" smtClean="0"/>
          </a:p>
          <a:p>
            <a:r>
              <a:rPr sz="2400" dirty="0"/>
              <a:t>Den franske filosofen og forfatteren Michel de Montaigne (1533–1592) er først og fremst kjent for sine </a:t>
            </a:r>
            <a:r>
              <a:rPr sz="2400" dirty="0" smtClean="0"/>
              <a:t>sjangerskapende </a:t>
            </a:r>
            <a:r>
              <a:rPr sz="2400" dirty="0"/>
              <a:t>essays. </a:t>
            </a:r>
            <a:endParaRPr sz="2400" dirty="0" smtClean="0"/>
          </a:p>
          <a:p>
            <a:endParaRPr sz="2400" dirty="0" smtClean="0"/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smtClean="0"/>
              <a:t>De norske </a:t>
            </a:r>
            <a:r>
              <a:rPr lang="nn-NO" b="1" dirty="0" err="1" smtClean="0"/>
              <a:t>renessansehumansistene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r>
              <a:rPr sz="2400" i="1" dirty="0" smtClean="0"/>
              <a:t>Absalon </a:t>
            </a:r>
            <a:r>
              <a:rPr sz="2400" i="1" dirty="0"/>
              <a:t>Pederssøn Beyer </a:t>
            </a:r>
            <a:r>
              <a:rPr sz="2400" dirty="0"/>
              <a:t>fra </a:t>
            </a:r>
            <a:r>
              <a:rPr sz="2400" dirty="0" smtClean="0"/>
              <a:t>Bergen</a:t>
            </a:r>
            <a:endParaRPr lang="nb-NO" sz="2400" i="1" dirty="0"/>
          </a:p>
          <a:p>
            <a:r>
              <a:rPr sz="2400" i="1" dirty="0" smtClean="0"/>
              <a:t>Jens </a:t>
            </a:r>
            <a:r>
              <a:rPr sz="2400" i="1" dirty="0"/>
              <a:t>Nilssøn </a:t>
            </a:r>
            <a:r>
              <a:rPr sz="2400" dirty="0"/>
              <a:t>fra </a:t>
            </a:r>
            <a:r>
              <a:rPr sz="2400" dirty="0" smtClean="0"/>
              <a:t>Oslo</a:t>
            </a:r>
            <a:endParaRPr lang="nb-NO" sz="2400" dirty="0"/>
          </a:p>
          <a:p>
            <a:r>
              <a:rPr sz="2400" i="1" dirty="0" smtClean="0"/>
              <a:t>Peder </a:t>
            </a:r>
            <a:r>
              <a:rPr sz="2400" i="1" dirty="0"/>
              <a:t>Claussøn Friis </a:t>
            </a:r>
            <a:r>
              <a:rPr sz="2400" dirty="0"/>
              <a:t>fra </a:t>
            </a:r>
            <a:r>
              <a:rPr sz="2400" dirty="0" smtClean="0"/>
              <a:t>Stavanger</a:t>
            </a:r>
            <a:endParaRPr lang="nb-NO" sz="2400" dirty="0" smtClean="0"/>
          </a:p>
          <a:p>
            <a:pPr>
              <a:buNone/>
            </a:pPr>
            <a:endParaRPr lang="nb-NO" sz="2400" dirty="0" smtClean="0"/>
          </a:p>
          <a:p>
            <a:r>
              <a:rPr sz="2400" dirty="0" smtClean="0"/>
              <a:t>Alle </a:t>
            </a:r>
            <a:r>
              <a:rPr sz="2400" dirty="0"/>
              <a:t>var utdannet prester, men de var også opptatt av historie og geografi. </a:t>
            </a:r>
            <a:endParaRPr sz="2400" dirty="0" smtClean="0"/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err="1" smtClean="0"/>
              <a:t>Absalon</a:t>
            </a:r>
            <a:r>
              <a:rPr lang="nn-NO" b="1" dirty="0" smtClean="0"/>
              <a:t>: Om </a:t>
            </a:r>
            <a:r>
              <a:rPr lang="nn-NO" b="1" dirty="0" err="1" smtClean="0"/>
              <a:t>Norgis</a:t>
            </a:r>
            <a:r>
              <a:rPr lang="nn-NO" b="1" dirty="0" smtClean="0"/>
              <a:t> Rige (1567)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>
              <a:buNone/>
            </a:pPr>
            <a:r>
              <a:rPr lang="nb-NO" sz="2800" dirty="0" smtClean="0"/>
              <a:t>	</a:t>
            </a:r>
            <a:r>
              <a:rPr lang="nb-NO" sz="2400" dirty="0"/>
              <a:t>«</a:t>
            </a:r>
            <a:r>
              <a:rPr sz="2400" dirty="0" smtClean="0"/>
              <a:t>Så </a:t>
            </a:r>
            <a:r>
              <a:rPr sz="2400" dirty="0"/>
              <a:t>har Norges rikes </a:t>
            </a:r>
            <a:r>
              <a:rPr sz="2400" b="1" dirty="0"/>
              <a:t>barndom </a:t>
            </a:r>
            <a:r>
              <a:rPr sz="2400" dirty="0"/>
              <a:t>vært den tid hun stod øde, full av </a:t>
            </a:r>
            <a:r>
              <a:rPr sz="2400" dirty="0" smtClean="0"/>
              <a:t>skoger</a:t>
            </a:r>
            <a:r>
              <a:rPr sz="2400" dirty="0"/>
              <a:t>, mark, berg og daler, og så skarp og sur ut, og var ligervis som hun var nyfødt og barn. Dernest begynte hennes </a:t>
            </a:r>
            <a:r>
              <a:rPr sz="2400" b="1" dirty="0"/>
              <a:t>adolescentia</a:t>
            </a:r>
            <a:r>
              <a:rPr sz="2400" dirty="0"/>
              <a:t> [= lat. «ung- dom»], det er, hun begynte å vokse og formere seg dag for dag, år for år, inntil hun ble høy og stor [...]. Deretter begynte hennes </a:t>
            </a:r>
            <a:r>
              <a:rPr sz="2400" b="1" dirty="0"/>
              <a:t>juventus</a:t>
            </a:r>
            <a:r>
              <a:rPr sz="2400" dirty="0"/>
              <a:t>, det er hennes aller beste ungdoms alder [...] Deretter begynte hennes </a:t>
            </a:r>
            <a:r>
              <a:rPr sz="2400" b="1" dirty="0"/>
              <a:t>mandoms alder</a:t>
            </a:r>
            <a:r>
              <a:rPr sz="2400" dirty="0"/>
              <a:t>, som er at hun bortkastet mange tyranners åk, og fikk seg et hode og en regentere og </a:t>
            </a:r>
            <a:r>
              <a:rPr sz="2400" dirty="0" err="1"/>
              <a:t>monarcham</a:t>
            </a:r>
            <a:r>
              <a:rPr sz="2400" dirty="0" smtClean="0"/>
              <a:t>.</a:t>
            </a:r>
            <a:r>
              <a:rPr lang="nb-NO" sz="2400" dirty="0"/>
              <a:t>»</a:t>
            </a:r>
            <a:endParaRPr sz="2400" dirty="0" smtClean="0"/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smtClean="0"/>
              <a:t>Barokken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b-NO" dirty="0" smtClean="0"/>
              <a:t>	</a:t>
            </a:r>
            <a:r>
              <a:rPr sz="2400" dirty="0" smtClean="0"/>
              <a:t>[</a:t>
            </a:r>
            <a:r>
              <a:rPr sz="2400" dirty="0"/>
              <a:t>...] Gud er Gud, om alle Land Laa øde / Gud er Gud om alle Mand Var døde [...].</a:t>
            </a:r>
            <a:r>
              <a:rPr sz="2400" dirty="0" smtClean="0"/>
              <a:t> </a:t>
            </a:r>
            <a:endParaRPr lang="nb-NO" sz="2400" dirty="0" smtClean="0"/>
          </a:p>
          <a:p>
            <a:pPr>
              <a:buNone/>
            </a:pPr>
            <a:r>
              <a:rPr lang="nb-NO" sz="2400" dirty="0"/>
              <a:t>	</a:t>
            </a:r>
            <a:r>
              <a:rPr sz="2400" dirty="0" smtClean="0"/>
              <a:t>(</a:t>
            </a:r>
            <a:r>
              <a:rPr sz="2400" dirty="0"/>
              <a:t>Petter Dass</a:t>
            </a:r>
            <a:r>
              <a:rPr sz="2400" dirty="0" smtClean="0"/>
              <a:t>)</a:t>
            </a:r>
            <a:endParaRPr lang="nb-NO" sz="2400" dirty="0" smtClean="0"/>
          </a:p>
          <a:p>
            <a:pPr>
              <a:buNone/>
            </a:pPr>
            <a:endParaRPr lang="nb-NO" sz="2400" dirty="0" smtClean="0"/>
          </a:p>
          <a:p>
            <a:pPr>
              <a:buNone/>
            </a:pPr>
            <a:r>
              <a:rPr lang="nb-NO" sz="2400" dirty="0" smtClean="0"/>
              <a:t>Sterke kontraster</a:t>
            </a:r>
          </a:p>
          <a:p>
            <a:pPr>
              <a:buNone/>
            </a:pPr>
            <a:r>
              <a:rPr lang="nb-NO" sz="2400" dirty="0" smtClean="0"/>
              <a:t>Dødsangst</a:t>
            </a:r>
          </a:p>
          <a:p>
            <a:pPr>
              <a:buNone/>
            </a:pPr>
            <a:r>
              <a:rPr lang="nb-NO" sz="2400" dirty="0" smtClean="0"/>
              <a:t>Hekseprosesser</a:t>
            </a:r>
          </a:p>
          <a:p>
            <a:pPr>
              <a:buNone/>
            </a:pPr>
            <a:r>
              <a:rPr dirty="0" smtClean="0"/>
              <a:t> </a:t>
            </a:r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251520" y="254869"/>
            <a:ext cx="8229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smtClean="0"/>
              <a:t>Den barokke litteraturen: </a:t>
            </a:r>
            <a:br>
              <a:rPr lang="nn-NO" b="1" dirty="0" smtClean="0"/>
            </a:b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395536" y="1988840"/>
            <a:ext cx="8229600" cy="413732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nb-NO" dirty="0" smtClean="0"/>
              <a:t>	</a:t>
            </a:r>
            <a:r>
              <a:rPr lang="nn-NO" sz="2400" dirty="0" smtClean="0"/>
              <a:t>Les utdraget. </a:t>
            </a:r>
            <a:r>
              <a:rPr lang="nn-NO" sz="2400" dirty="0" err="1" smtClean="0"/>
              <a:t>Hva</a:t>
            </a:r>
            <a:r>
              <a:rPr lang="nn-NO" sz="2400" dirty="0" smtClean="0"/>
              <a:t> </a:t>
            </a:r>
            <a:r>
              <a:rPr lang="nn-NO" sz="2400" dirty="0" err="1" smtClean="0"/>
              <a:t>kjennetegner</a:t>
            </a:r>
            <a:r>
              <a:rPr lang="nn-NO" sz="2400" dirty="0" smtClean="0"/>
              <a:t> </a:t>
            </a:r>
            <a:r>
              <a:rPr lang="nn-NO" sz="2400" dirty="0" err="1" smtClean="0"/>
              <a:t>formen</a:t>
            </a:r>
            <a:r>
              <a:rPr lang="nn-NO" sz="2400" dirty="0" smtClean="0"/>
              <a:t>?</a:t>
            </a:r>
            <a:endParaRPr lang="nb-NO" sz="2400" dirty="0" smtClean="0"/>
          </a:p>
          <a:p>
            <a:pPr>
              <a:buNone/>
            </a:pPr>
            <a:endParaRPr lang="nb-NO" sz="2400" dirty="0" smtClean="0"/>
          </a:p>
          <a:p>
            <a:pPr>
              <a:buNone/>
            </a:pPr>
            <a:r>
              <a:rPr lang="nb-NO" sz="2400" dirty="0" smtClean="0"/>
              <a:t>	</a:t>
            </a:r>
            <a:r>
              <a:rPr sz="2400" i="1" dirty="0" smtClean="0"/>
              <a:t>Min </a:t>
            </a:r>
            <a:r>
              <a:rPr sz="2400" i="1" dirty="0"/>
              <a:t>Lyst og min Fryd</a:t>
            </a:r>
            <a:br>
              <a:rPr sz="2400" i="1" dirty="0"/>
            </a:br>
            <a:r>
              <a:rPr sz="2400" i="1" dirty="0"/>
              <a:t>Forfriskis ved Engle-basuner og Lyd,</a:t>
            </a:r>
            <a:br>
              <a:rPr sz="2400" i="1" dirty="0"/>
            </a:br>
            <a:r>
              <a:rPr sz="2400" i="1" dirty="0"/>
              <a:t>Men GUd er ald Lysten for mig og for dem!</a:t>
            </a:r>
            <a:br>
              <a:rPr sz="2400" i="1" dirty="0"/>
            </a:br>
            <a:r>
              <a:rPr sz="2400" i="1" dirty="0"/>
              <a:t>Far op da, min Siæl, og ald Verden forglem!</a:t>
            </a:r>
            <a:r>
              <a:rPr sz="2400" dirty="0" smtClean="0"/>
              <a:t/>
            </a:r>
            <a:br>
              <a:rPr sz="2400" dirty="0" smtClean="0"/>
            </a:br>
            <a:endParaRPr lang="nb-NO" sz="2400" dirty="0" smtClean="0"/>
          </a:p>
          <a:p>
            <a:pPr>
              <a:buNone/>
            </a:pPr>
            <a:r>
              <a:rPr lang="nb-NO" sz="2400" dirty="0" smtClean="0"/>
              <a:t>	</a:t>
            </a:r>
            <a:r>
              <a:rPr sz="2400" dirty="0" smtClean="0"/>
              <a:t>Fra </a:t>
            </a:r>
            <a:r>
              <a:rPr sz="2400" dirty="0"/>
              <a:t>Thomas Kingo: «Keed af Verden, og kier ad Himmelen</a:t>
            </a:r>
            <a:r>
              <a:rPr sz="2400" dirty="0" smtClean="0"/>
              <a:t>» </a:t>
            </a:r>
          </a:p>
          <a:p>
            <a:pPr>
              <a:buNone/>
            </a:pPr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err="1" smtClean="0"/>
              <a:t>Hva</a:t>
            </a:r>
            <a:r>
              <a:rPr lang="nn-NO" b="1" dirty="0" smtClean="0"/>
              <a:t> </a:t>
            </a:r>
            <a:r>
              <a:rPr lang="nn-NO" b="1" dirty="0" err="1" smtClean="0"/>
              <a:t>kjennetegner</a:t>
            </a:r>
            <a:r>
              <a:rPr lang="nn-NO" b="1" dirty="0" smtClean="0"/>
              <a:t> litteraturen på 1600-tallet?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sz="2400" dirty="0" smtClean="0"/>
              <a:t>følelsesbetont</a:t>
            </a:r>
            <a:r>
              <a:rPr sz="2400" dirty="0"/>
              <a:t>, bilderik og</a:t>
            </a:r>
            <a:r>
              <a:rPr sz="2400" dirty="0" smtClean="0"/>
              <a:t> ganske kunstig</a:t>
            </a:r>
            <a:endParaRPr lang="nb-NO" sz="2400" dirty="0" smtClean="0"/>
          </a:p>
          <a:p>
            <a:r>
              <a:rPr sz="2400" dirty="0" smtClean="0"/>
              <a:t>enkle </a:t>
            </a:r>
            <a:r>
              <a:rPr sz="2400" dirty="0"/>
              <a:t>budskap</a:t>
            </a:r>
            <a:r>
              <a:rPr sz="2400" dirty="0" smtClean="0"/>
              <a:t> </a:t>
            </a:r>
            <a:r>
              <a:rPr lang="nb-NO" sz="2400" dirty="0" smtClean="0"/>
              <a:t>pakkes </a:t>
            </a:r>
            <a:r>
              <a:rPr sz="2400" dirty="0" smtClean="0"/>
              <a:t>inn </a:t>
            </a:r>
            <a:r>
              <a:rPr sz="2400" dirty="0"/>
              <a:t>i en komplisert </a:t>
            </a:r>
            <a:r>
              <a:rPr sz="2400" dirty="0" smtClean="0"/>
              <a:t>form </a:t>
            </a:r>
            <a:endParaRPr lang="nb-NO" sz="2400" dirty="0" smtClean="0"/>
          </a:p>
          <a:p>
            <a:r>
              <a:rPr sz="2400" dirty="0" smtClean="0"/>
              <a:t>alvorlige </a:t>
            </a:r>
            <a:r>
              <a:rPr sz="2400" dirty="0"/>
              <a:t>temaer, men de hadde et lekende, fantasifullt forhold til </a:t>
            </a:r>
            <a:r>
              <a:rPr sz="2400" dirty="0" smtClean="0"/>
              <a:t>språket</a:t>
            </a:r>
            <a:endParaRPr lang="nb-NO" sz="2400" dirty="0" smtClean="0"/>
          </a:p>
          <a:p>
            <a:r>
              <a:rPr lang="nb-NO" sz="2400" dirty="0"/>
              <a:t>v</a:t>
            </a:r>
            <a:r>
              <a:rPr sz="2400" dirty="0" err="1" smtClean="0"/>
              <a:t>anskelig</a:t>
            </a:r>
            <a:r>
              <a:rPr sz="2400" dirty="0" smtClean="0"/>
              <a:t> </a:t>
            </a:r>
            <a:r>
              <a:rPr sz="2400" dirty="0"/>
              <a:t>ordvalg og </a:t>
            </a:r>
            <a:r>
              <a:rPr sz="2400" dirty="0" smtClean="0"/>
              <a:t>setningsbygning</a:t>
            </a:r>
            <a:r>
              <a:rPr sz="2400" dirty="0"/>
              <a:t>, overraskende tankevendinger og en metaforisk bildebruk med dekorativt formål er </a:t>
            </a:r>
            <a:r>
              <a:rPr sz="2400" dirty="0" smtClean="0"/>
              <a:t>karakteristisk </a:t>
            </a:r>
          </a:p>
          <a:p>
            <a:pPr>
              <a:buNone/>
            </a:pPr>
            <a:r>
              <a:rPr dirty="0" smtClean="0"/>
              <a:t> </a:t>
            </a:r>
            <a:endParaRPr lang="nb-NO" dirty="0" smtClean="0"/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smtClean="0"/>
              <a:t>Typiske </a:t>
            </a:r>
            <a:r>
              <a:rPr lang="nn-NO" b="1" dirty="0" err="1" smtClean="0"/>
              <a:t>sjangere</a:t>
            </a:r>
            <a:r>
              <a:rPr lang="nn-NO" b="1" dirty="0" smtClean="0"/>
              <a:t>: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/>
              <a:t>S</a:t>
            </a:r>
            <a:r>
              <a:rPr sz="2400" dirty="0" smtClean="0"/>
              <a:t>almer</a:t>
            </a:r>
            <a:endParaRPr lang="nb-NO" sz="2400" dirty="0" smtClean="0"/>
          </a:p>
          <a:p>
            <a:r>
              <a:rPr lang="nb-NO" sz="2400" dirty="0"/>
              <a:t>P</a:t>
            </a:r>
            <a:r>
              <a:rPr sz="2400" dirty="0" err="1" smtClean="0"/>
              <a:t>reken</a:t>
            </a:r>
            <a:r>
              <a:rPr sz="2400" dirty="0" smtClean="0"/>
              <a:t>- og oppbyggelseslitteratur</a:t>
            </a:r>
            <a:endParaRPr lang="nb-NO" sz="2400" dirty="0" smtClean="0"/>
          </a:p>
          <a:p>
            <a:r>
              <a:rPr sz="2400" dirty="0" smtClean="0"/>
              <a:t>Andaktsbøker</a:t>
            </a:r>
            <a:endParaRPr lang="nb-NO" sz="2400" dirty="0" smtClean="0"/>
          </a:p>
          <a:p>
            <a:r>
              <a:rPr sz="2400" dirty="0" smtClean="0"/>
              <a:t>Leilighetsdiktning</a:t>
            </a:r>
            <a:endParaRPr lang="nb-NO" sz="2400" dirty="0" smtClean="0"/>
          </a:p>
          <a:p>
            <a:r>
              <a:rPr lang="nb-NO" sz="2400" dirty="0" smtClean="0"/>
              <a:t>H</a:t>
            </a:r>
            <a:r>
              <a:rPr sz="2400" dirty="0" smtClean="0"/>
              <a:t>istoriske og topografiske skrifter</a:t>
            </a:r>
            <a:endParaRPr lang="nb-NO" sz="2400" dirty="0" smtClean="0"/>
          </a:p>
          <a:p>
            <a:pPr>
              <a:buNone/>
            </a:pPr>
            <a:r>
              <a:rPr dirty="0" smtClean="0"/>
              <a:t> </a:t>
            </a:r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i="1" dirty="0" err="1" smtClean="0"/>
              <a:t>Barselstuen</a:t>
            </a:r>
            <a:r>
              <a:rPr lang="nn-NO" b="1" dirty="0" smtClean="0"/>
              <a:t> av Ludvig Holberg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b-NO" i="1" dirty="0" smtClean="0"/>
              <a:t>	</a:t>
            </a:r>
            <a:r>
              <a:rPr lang="nb-NO" sz="2400" i="1" dirty="0" smtClean="0"/>
              <a:t>«</a:t>
            </a:r>
            <a:r>
              <a:rPr sz="2400" i="1" dirty="0" err="1" smtClean="0"/>
              <a:t>Jeg</a:t>
            </a:r>
            <a:r>
              <a:rPr sz="2400" i="1" dirty="0" smtClean="0"/>
              <a:t> </a:t>
            </a:r>
            <a:r>
              <a:rPr sz="2400" i="1" dirty="0"/>
              <a:t>må også avbryte, og ta avskjed, og ønsker av mitt innerste hjertes recess og grunn min høytærede og høytestimerte madam en snar og hastig opp- komst, restitusjon og forbedring, i like måte, at den kjære livsfrukt, som himlens godhet har velsignet henne med, den lille deilige første plante, som er satt i hennes urtegård, må oppvokse og framspire de kjære foreldre til glede, contentement og </a:t>
            </a:r>
            <a:r>
              <a:rPr sz="2400" i="1" dirty="0" err="1"/>
              <a:t>fornøyelse</a:t>
            </a:r>
            <a:r>
              <a:rPr sz="2400" i="1" dirty="0" smtClean="0"/>
              <a:t>.</a:t>
            </a:r>
            <a:r>
              <a:rPr lang="nb-NO" sz="2400" i="1" dirty="0"/>
              <a:t>»</a:t>
            </a:r>
            <a:endParaRPr sz="2400" dirty="0" smtClean="0"/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smtClean="0"/>
              <a:t>Typiske </a:t>
            </a:r>
            <a:r>
              <a:rPr lang="nn-NO" b="1" dirty="0" err="1" smtClean="0"/>
              <a:t>virkemidler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z="2400" dirty="0" smtClean="0"/>
              <a:t>Overdrivelser</a:t>
            </a:r>
          </a:p>
          <a:p>
            <a:pPr lvl="0"/>
            <a:r>
              <a:rPr lang="nb-NO" sz="2400" dirty="0" smtClean="0"/>
              <a:t>Motsetninger, kontraster</a:t>
            </a:r>
          </a:p>
          <a:p>
            <a:pPr lvl="0"/>
            <a:r>
              <a:rPr lang="nb-NO" sz="2400" dirty="0" smtClean="0"/>
              <a:t>Mange adjektiver</a:t>
            </a:r>
          </a:p>
          <a:p>
            <a:pPr lvl="0"/>
            <a:r>
              <a:rPr lang="nb-NO" sz="2400" dirty="0" smtClean="0"/>
              <a:t>Kunstferdig, snirklet</a:t>
            </a:r>
          </a:p>
          <a:p>
            <a:pPr lvl="0"/>
            <a:r>
              <a:rPr lang="nb-NO" sz="2400" dirty="0" smtClean="0"/>
              <a:t>Utrop og befalinger</a:t>
            </a:r>
          </a:p>
          <a:p>
            <a:pPr lvl="0"/>
            <a:r>
              <a:rPr lang="nb-NO" sz="2400" dirty="0" smtClean="0"/>
              <a:t>Sterke følelser og lidenskaper</a:t>
            </a:r>
          </a:p>
          <a:p>
            <a:pPr lvl="0"/>
            <a:r>
              <a:rPr lang="nb-NO" sz="2400" dirty="0" smtClean="0"/>
              <a:t>Stor dramatikk</a:t>
            </a:r>
          </a:p>
          <a:p>
            <a:pPr lvl="0"/>
            <a:r>
              <a:rPr lang="nb-NO" sz="2400" dirty="0" smtClean="0"/>
              <a:t>Voldsom og svulstig</a:t>
            </a:r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smtClean="0"/>
              <a:t>Memento mori og </a:t>
            </a:r>
            <a:r>
              <a:rPr lang="nn-NO" b="1" dirty="0" err="1" smtClean="0"/>
              <a:t>Carpe</a:t>
            </a:r>
            <a:r>
              <a:rPr lang="nn-NO" b="1" dirty="0" smtClean="0"/>
              <a:t> </a:t>
            </a:r>
            <a:r>
              <a:rPr lang="nn-NO" b="1" dirty="0" err="1" smtClean="0"/>
              <a:t>Diem</a:t>
            </a:r>
            <a:endParaRPr lang="nn-NO" b="1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err="1" smtClean="0"/>
              <a:t>Førlesning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2400" dirty="0" err="1" smtClean="0"/>
              <a:t>Hva</a:t>
            </a:r>
            <a:r>
              <a:rPr lang="nn-NO" sz="2400" dirty="0" smtClean="0"/>
              <a:t> forbinder du med </a:t>
            </a:r>
            <a:r>
              <a:rPr lang="nn-NO" sz="2400" dirty="0" err="1" smtClean="0"/>
              <a:t>ordene</a:t>
            </a:r>
            <a:r>
              <a:rPr lang="nn-NO" sz="2400" dirty="0" smtClean="0"/>
              <a:t> </a:t>
            </a:r>
            <a:r>
              <a:rPr sz="2400" i="1" dirty="0"/>
              <a:t>renessanse, humanisme, reformasjon </a:t>
            </a:r>
            <a:r>
              <a:rPr sz="2400" dirty="0"/>
              <a:t>og </a:t>
            </a:r>
            <a:r>
              <a:rPr sz="2400" i="1" dirty="0"/>
              <a:t>barokk</a:t>
            </a:r>
            <a:r>
              <a:rPr sz="2400" dirty="0" smtClean="0"/>
              <a:t>?</a:t>
            </a:r>
            <a:endParaRPr lang="nb-NO" sz="2400" dirty="0" smtClean="0"/>
          </a:p>
          <a:p>
            <a:r>
              <a:rPr lang="nb-NO" sz="2400" dirty="0" smtClean="0"/>
              <a:t>Diskut</a:t>
            </a:r>
            <a:r>
              <a:rPr lang="nb-NO" sz="2400" dirty="0"/>
              <a:t>e</a:t>
            </a:r>
            <a:r>
              <a:rPr lang="nb-NO" sz="2400" dirty="0" smtClean="0"/>
              <a:t>r med en </a:t>
            </a:r>
            <a:r>
              <a:rPr lang="nb-NO" sz="2400" dirty="0" err="1" smtClean="0"/>
              <a:t>medelev</a:t>
            </a:r>
            <a:r>
              <a:rPr sz="2400" dirty="0" smtClean="0"/>
              <a:t> </a:t>
            </a:r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smtClean="0"/>
              <a:t>Thomas Kingo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b-NO" dirty="0" smtClean="0"/>
              <a:t>	</a:t>
            </a:r>
            <a:r>
              <a:rPr lang="nb-NO" sz="2400" i="1" dirty="0" smtClean="0"/>
              <a:t>Som </a:t>
            </a:r>
            <a:r>
              <a:rPr lang="nb-NO" sz="2400" i="1" dirty="0"/>
              <a:t>den </a:t>
            </a:r>
            <a:r>
              <a:rPr lang="nb-NO" sz="2400" i="1" dirty="0" err="1"/>
              <a:t>Gyldne</a:t>
            </a:r>
            <a:r>
              <a:rPr lang="nb-NO" sz="2400" i="1" dirty="0"/>
              <a:t> </a:t>
            </a:r>
            <a:r>
              <a:rPr lang="nb-NO" sz="2400" i="1" dirty="0" err="1"/>
              <a:t>Sool</a:t>
            </a:r>
            <a:r>
              <a:rPr lang="nb-NO" sz="2400" i="1" dirty="0"/>
              <a:t> </a:t>
            </a:r>
            <a:r>
              <a:rPr lang="nb-NO" sz="2400" i="1" dirty="0" err="1"/>
              <a:t>frembryder</a:t>
            </a:r>
            <a:r>
              <a:rPr lang="nb-NO" sz="2400" i="1" dirty="0"/>
              <a:t/>
            </a:r>
            <a:br>
              <a:rPr lang="nb-NO" sz="2400" i="1" dirty="0"/>
            </a:br>
            <a:r>
              <a:rPr lang="nb-NO" sz="2400" i="1" dirty="0" err="1"/>
              <a:t>Giennom</a:t>
            </a:r>
            <a:r>
              <a:rPr lang="nb-NO" sz="2400" i="1" dirty="0"/>
              <a:t> den </a:t>
            </a:r>
            <a:r>
              <a:rPr lang="nb-NO" sz="2400" i="1" dirty="0" err="1"/>
              <a:t>kulsorte</a:t>
            </a:r>
            <a:r>
              <a:rPr lang="nb-NO" sz="2400" i="1" dirty="0"/>
              <a:t> Sky,</a:t>
            </a:r>
            <a:br>
              <a:rPr lang="nb-NO" sz="2400" i="1" dirty="0"/>
            </a:br>
            <a:r>
              <a:rPr lang="nb-NO" sz="2400" i="1" dirty="0"/>
              <a:t>Og sin </a:t>
            </a:r>
            <a:r>
              <a:rPr lang="nb-NO" sz="2400" i="1" dirty="0" err="1"/>
              <a:t>straale-Glands</a:t>
            </a:r>
            <a:r>
              <a:rPr lang="nb-NO" sz="2400" i="1" dirty="0"/>
              <a:t> </a:t>
            </a:r>
            <a:r>
              <a:rPr lang="nb-NO" sz="2400" i="1" dirty="0" err="1"/>
              <a:t>utskyder</a:t>
            </a:r>
            <a:r>
              <a:rPr lang="nb-NO" sz="2400" i="1" dirty="0"/>
              <a:t>,</a:t>
            </a:r>
            <a:br>
              <a:rPr lang="nb-NO" sz="2400" i="1" dirty="0"/>
            </a:br>
            <a:r>
              <a:rPr lang="nb-NO" sz="2400" i="1" dirty="0" err="1"/>
              <a:t>Saa</a:t>
            </a:r>
            <a:r>
              <a:rPr lang="nb-NO" sz="2400" i="1" dirty="0"/>
              <a:t> at Mørk og </a:t>
            </a:r>
            <a:r>
              <a:rPr lang="nb-NO" sz="2400" i="1" dirty="0" err="1"/>
              <a:t>Molm</a:t>
            </a:r>
            <a:r>
              <a:rPr lang="nb-NO" sz="2400" i="1" dirty="0"/>
              <a:t> </a:t>
            </a:r>
            <a:r>
              <a:rPr lang="nb-NO" sz="2400" i="1" dirty="0" err="1"/>
              <a:t>maa</a:t>
            </a:r>
            <a:r>
              <a:rPr lang="nb-NO" sz="2400" i="1" dirty="0"/>
              <a:t> fly,</a:t>
            </a:r>
            <a:br>
              <a:rPr lang="nb-NO" sz="2400" i="1" dirty="0"/>
            </a:br>
            <a:r>
              <a:rPr lang="nb-NO" sz="2400" i="1" dirty="0" err="1"/>
              <a:t>Saa</a:t>
            </a:r>
            <a:r>
              <a:rPr lang="nb-NO" sz="2400" i="1" dirty="0"/>
              <a:t> min Jesus </a:t>
            </a:r>
            <a:r>
              <a:rPr lang="nb-NO" sz="2400" i="1" dirty="0" err="1"/>
              <a:t>aff</a:t>
            </a:r>
            <a:r>
              <a:rPr lang="nb-NO" sz="2400" i="1" dirty="0"/>
              <a:t> sin Grav,</a:t>
            </a:r>
            <a:br>
              <a:rPr lang="nb-NO" sz="2400" i="1" dirty="0"/>
            </a:br>
            <a:r>
              <a:rPr lang="nb-NO" sz="2400" i="1" dirty="0"/>
              <a:t>Og det </a:t>
            </a:r>
            <a:r>
              <a:rPr lang="nb-NO" sz="2400" i="1" dirty="0" err="1"/>
              <a:t>dybe</a:t>
            </a:r>
            <a:r>
              <a:rPr lang="nb-NO" sz="2400" i="1" dirty="0"/>
              <a:t> Dødsens Hav</a:t>
            </a:r>
            <a:br>
              <a:rPr lang="nb-NO" sz="2400" i="1" dirty="0"/>
            </a:br>
            <a:r>
              <a:rPr lang="nb-NO" sz="2400" i="1" dirty="0" err="1"/>
              <a:t>Opstood</a:t>
            </a:r>
            <a:r>
              <a:rPr lang="nb-NO" sz="2400" i="1" dirty="0"/>
              <a:t> </a:t>
            </a:r>
            <a:r>
              <a:rPr lang="nb-NO" sz="2400" i="1" dirty="0" err="1"/>
              <a:t>ærefuld</a:t>
            </a:r>
            <a:r>
              <a:rPr lang="nb-NO" sz="2400" i="1" dirty="0"/>
              <a:t> </a:t>
            </a:r>
            <a:r>
              <a:rPr lang="nb-NO" sz="2400" i="1" dirty="0" err="1"/>
              <a:t>aff</a:t>
            </a:r>
            <a:r>
              <a:rPr lang="nb-NO" sz="2400" i="1" dirty="0"/>
              <a:t> Døde,</a:t>
            </a:r>
            <a:br>
              <a:rPr lang="nb-NO" sz="2400" i="1" dirty="0"/>
            </a:br>
            <a:r>
              <a:rPr lang="nb-NO" sz="2400" i="1" dirty="0" err="1"/>
              <a:t>Imod</a:t>
            </a:r>
            <a:r>
              <a:rPr lang="nb-NO" sz="2400" i="1" dirty="0"/>
              <a:t> Paaske </a:t>
            </a:r>
            <a:r>
              <a:rPr lang="nb-NO" sz="2400" i="1" dirty="0" err="1"/>
              <a:t>Morgen-røde</a:t>
            </a:r>
            <a:r>
              <a:rPr lang="nb-NO" sz="2400" i="1" dirty="0"/>
              <a:t>.</a:t>
            </a:r>
          </a:p>
          <a:p>
            <a:endParaRPr lang="nn-NO" sz="2400" i="1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err="1" smtClean="0"/>
              <a:t>Dorothe</a:t>
            </a:r>
            <a:r>
              <a:rPr lang="nn-NO" b="1" dirty="0" smtClean="0"/>
              <a:t> </a:t>
            </a:r>
            <a:r>
              <a:rPr lang="nn-NO" b="1" dirty="0" err="1" smtClean="0"/>
              <a:t>Engelbretdotter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nb-NO" sz="3400" b="1" dirty="0" err="1"/>
              <a:t>Aften-</a:t>
            </a:r>
            <a:r>
              <a:rPr lang="nb-NO" sz="3400" b="1" dirty="0" err="1" smtClean="0"/>
              <a:t>Sang</a:t>
            </a:r>
            <a:r>
              <a:rPr lang="nb-NO" sz="3400" b="1" dirty="0" smtClean="0"/>
              <a:t>   </a:t>
            </a:r>
            <a:r>
              <a:rPr lang="nb-NO" sz="3400" dirty="0" smtClean="0"/>
              <a:t>(</a:t>
            </a:r>
            <a:r>
              <a:rPr lang="nb-NO" sz="3400" dirty="0" err="1"/>
              <a:t>Siælens</a:t>
            </a:r>
            <a:r>
              <a:rPr lang="nb-NO" sz="3400" dirty="0"/>
              <a:t> Sangoffer </a:t>
            </a:r>
            <a:r>
              <a:rPr lang="nb-NO" sz="3400" dirty="0" smtClean="0"/>
              <a:t>1685)</a:t>
            </a:r>
          </a:p>
          <a:p>
            <a:pPr>
              <a:buNone/>
            </a:pPr>
            <a:endParaRPr lang="nb-NO" sz="3400" dirty="0" smtClean="0"/>
          </a:p>
          <a:p>
            <a:pPr>
              <a:buNone/>
            </a:pPr>
            <a:r>
              <a:rPr lang="nb-NO" sz="3400" dirty="0"/>
              <a:t>Dagen </a:t>
            </a:r>
            <a:r>
              <a:rPr lang="nb-NO" sz="3400" dirty="0" err="1"/>
              <a:t>viger</a:t>
            </a:r>
            <a:r>
              <a:rPr lang="nb-NO" sz="3400" dirty="0"/>
              <a:t> og </a:t>
            </a:r>
            <a:r>
              <a:rPr lang="nb-NO" sz="3400" dirty="0" err="1"/>
              <a:t>gaar</a:t>
            </a:r>
            <a:r>
              <a:rPr lang="nb-NO" sz="3400" dirty="0"/>
              <a:t> bort,</a:t>
            </a:r>
            <a:r>
              <a:rPr lang="nb-NO" sz="3400" dirty="0" smtClean="0"/>
              <a:t> </a:t>
            </a:r>
          </a:p>
          <a:p>
            <a:pPr>
              <a:buNone/>
            </a:pPr>
            <a:r>
              <a:rPr lang="nb-NO" sz="3400" dirty="0" smtClean="0"/>
              <a:t>Luften </a:t>
            </a:r>
            <a:r>
              <a:rPr lang="nb-NO" sz="3400" dirty="0"/>
              <a:t>bliver </a:t>
            </a:r>
            <a:r>
              <a:rPr lang="nb-NO" sz="3400" dirty="0" err="1"/>
              <a:t>tyk</a:t>
            </a:r>
            <a:r>
              <a:rPr lang="nb-NO" sz="3400" dirty="0"/>
              <a:t> og sort,</a:t>
            </a:r>
            <a:r>
              <a:rPr lang="nb-NO" sz="3400" dirty="0" smtClean="0"/>
              <a:t> </a:t>
            </a:r>
          </a:p>
          <a:p>
            <a:pPr>
              <a:buNone/>
            </a:pPr>
            <a:r>
              <a:rPr lang="nb-NO" sz="3400" dirty="0" smtClean="0"/>
              <a:t>Solen </a:t>
            </a:r>
            <a:r>
              <a:rPr lang="nb-NO" sz="3400" dirty="0"/>
              <a:t>alt har </a:t>
            </a:r>
            <a:r>
              <a:rPr lang="nb-NO" sz="3400" dirty="0" err="1"/>
              <a:t>dalet</a:t>
            </a:r>
            <a:r>
              <a:rPr lang="nb-NO" sz="3400" dirty="0"/>
              <a:t> </a:t>
            </a:r>
            <a:r>
              <a:rPr lang="nb-NO" sz="3400" dirty="0" err="1"/>
              <a:t>plat</a:t>
            </a:r>
            <a:r>
              <a:rPr lang="nb-NO" sz="3400" dirty="0" smtClean="0"/>
              <a:t>,</a:t>
            </a:r>
          </a:p>
          <a:p>
            <a:pPr>
              <a:buNone/>
            </a:pPr>
            <a:r>
              <a:rPr lang="nb-NO" sz="3400" dirty="0" smtClean="0"/>
              <a:t>Det </a:t>
            </a:r>
            <a:r>
              <a:rPr lang="nb-NO" sz="3400" dirty="0" err="1"/>
              <a:t>gaar</a:t>
            </a:r>
            <a:r>
              <a:rPr lang="nb-NO" sz="3400" dirty="0"/>
              <a:t> ad den mørke </a:t>
            </a:r>
            <a:r>
              <a:rPr lang="nb-NO" sz="3400" dirty="0" smtClean="0"/>
              <a:t>Nat.</a:t>
            </a:r>
          </a:p>
          <a:p>
            <a:pPr>
              <a:buNone/>
            </a:pPr>
            <a:endParaRPr lang="nb-NO" sz="3400" dirty="0" smtClean="0"/>
          </a:p>
          <a:p>
            <a:pPr>
              <a:buNone/>
            </a:pPr>
            <a:r>
              <a:rPr lang="nb-NO" sz="3400" dirty="0" smtClean="0"/>
              <a:t>Tiden </a:t>
            </a:r>
            <a:r>
              <a:rPr lang="nb-NO" sz="3400" dirty="0"/>
              <a:t>sagte lister sig,</a:t>
            </a:r>
            <a:r>
              <a:rPr lang="nb-NO" sz="3400" dirty="0" smtClean="0"/>
              <a:t> </a:t>
            </a:r>
          </a:p>
          <a:p>
            <a:pPr>
              <a:buNone/>
            </a:pPr>
            <a:r>
              <a:rPr lang="nb-NO" sz="3400" dirty="0" smtClean="0"/>
              <a:t>Glasset </a:t>
            </a:r>
            <a:r>
              <a:rPr lang="nb-NO" sz="3400" dirty="0"/>
              <a:t>rinder hastelig,</a:t>
            </a:r>
            <a:r>
              <a:rPr lang="nb-NO" sz="3400" dirty="0" smtClean="0"/>
              <a:t> </a:t>
            </a:r>
          </a:p>
          <a:p>
            <a:pPr>
              <a:buNone/>
            </a:pPr>
            <a:r>
              <a:rPr lang="nb-NO" sz="3400" dirty="0" smtClean="0"/>
              <a:t>Døden </a:t>
            </a:r>
            <a:r>
              <a:rPr lang="nb-NO" sz="3400" dirty="0"/>
              <a:t>os i Hælen </a:t>
            </a:r>
            <a:r>
              <a:rPr lang="nb-NO" sz="3400" dirty="0" err="1"/>
              <a:t>gaar</a:t>
            </a:r>
            <a:r>
              <a:rPr lang="nb-NO" sz="3400" dirty="0" smtClean="0"/>
              <a:t>,</a:t>
            </a:r>
            <a:endParaRPr lang="nb-NO" sz="3400" dirty="0"/>
          </a:p>
          <a:p>
            <a:pPr>
              <a:buNone/>
            </a:pPr>
            <a:r>
              <a:rPr lang="nb-NO" sz="3400" dirty="0" err="1" smtClean="0"/>
              <a:t>Ævigheden</a:t>
            </a:r>
            <a:r>
              <a:rPr lang="nb-NO" sz="3400" dirty="0" smtClean="0"/>
              <a:t> </a:t>
            </a:r>
            <a:r>
              <a:rPr lang="nb-NO" sz="3400" dirty="0" err="1"/>
              <a:t>forestaar</a:t>
            </a:r>
            <a:r>
              <a:rPr lang="nb-NO" sz="3400" dirty="0"/>
              <a:t>.</a:t>
            </a:r>
          </a:p>
          <a:p>
            <a:pPr>
              <a:buNone/>
            </a:pPr>
            <a:r>
              <a:rPr lang="nb-NO" dirty="0"/>
              <a:t> </a:t>
            </a:r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88" y="2276872"/>
            <a:ext cx="3048000" cy="3349752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7668344" y="5571960"/>
            <a:ext cx="1152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/>
              <a:t>  Moloko88/</a:t>
            </a:r>
            <a:r>
              <a:rPr lang="nb-NO" sz="700" dirty="0" err="1" smtClean="0"/>
              <a:t>Shutterstock</a:t>
            </a:r>
            <a:endParaRPr lang="nb-NO" sz="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b="1" dirty="0" smtClean="0"/>
              <a:t>Petter Dass: </a:t>
            </a:r>
            <a:r>
              <a:rPr lang="nn-NO" b="1" i="1" dirty="0" smtClean="0"/>
              <a:t>Nordlands trompet</a:t>
            </a:r>
            <a:endParaRPr lang="nn-NO" b="1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b-NO" b="1" dirty="0"/>
              <a:t>	</a:t>
            </a:r>
            <a:r>
              <a:rPr lang="nb-NO" sz="2400" dirty="0" smtClean="0"/>
              <a:t>Vær </a:t>
            </a:r>
            <a:r>
              <a:rPr lang="nb-NO" sz="2400" dirty="0" err="1"/>
              <a:t>hilset</a:t>
            </a:r>
            <a:r>
              <a:rPr lang="nb-NO" sz="2400" dirty="0"/>
              <a:t>, I, Nordlands bebyggende </a:t>
            </a:r>
            <a:r>
              <a:rPr lang="nb-NO" sz="2400" dirty="0" err="1"/>
              <a:t>MændFra</a:t>
            </a:r>
            <a:r>
              <a:rPr lang="nb-NO" sz="2400" dirty="0"/>
              <a:t> Verten i Huset til trælende </a:t>
            </a:r>
            <a:r>
              <a:rPr lang="nb-NO" sz="2400" dirty="0" err="1"/>
              <a:t>Svend,Vær</a:t>
            </a:r>
            <a:r>
              <a:rPr lang="nb-NO" sz="2400" dirty="0"/>
              <a:t> </a:t>
            </a:r>
            <a:r>
              <a:rPr lang="nb-NO" sz="2400" dirty="0" err="1"/>
              <a:t>hilset</a:t>
            </a:r>
            <a:r>
              <a:rPr lang="nb-NO" sz="2400" dirty="0"/>
              <a:t>, I, </a:t>
            </a:r>
            <a:r>
              <a:rPr lang="nb-NO" sz="2400" dirty="0" err="1"/>
              <a:t>Kofte-klæd</a:t>
            </a:r>
            <a:r>
              <a:rPr lang="nb-NO" sz="2400" dirty="0"/>
              <a:t> </a:t>
            </a:r>
            <a:r>
              <a:rPr lang="nb-NO" sz="2400" dirty="0" err="1"/>
              <a:t>Bønder!Ja</a:t>
            </a:r>
            <a:r>
              <a:rPr lang="nb-NO" sz="2400" dirty="0"/>
              <a:t> </a:t>
            </a:r>
            <a:r>
              <a:rPr lang="nb-NO" sz="2400" dirty="0" err="1"/>
              <a:t>samtlig</a:t>
            </a:r>
            <a:r>
              <a:rPr lang="nb-NO" sz="2400" dirty="0"/>
              <a:t> </a:t>
            </a:r>
            <a:r>
              <a:rPr lang="nb-NO" sz="2400" dirty="0" err="1"/>
              <a:t>saa</a:t>
            </a:r>
            <a:r>
              <a:rPr lang="nb-NO" sz="2400" dirty="0"/>
              <a:t> vel </a:t>
            </a:r>
            <a:r>
              <a:rPr lang="nb-NO" sz="2400" dirty="0" err="1"/>
              <a:t>ud</a:t>
            </a:r>
            <a:r>
              <a:rPr lang="nb-NO" sz="2400" dirty="0"/>
              <a:t> til </a:t>
            </a:r>
            <a:r>
              <a:rPr lang="nb-NO" sz="2400" dirty="0" err="1"/>
              <a:t>Fiære</a:t>
            </a:r>
            <a:r>
              <a:rPr lang="nb-NO" sz="2400" dirty="0"/>
              <a:t> som </a:t>
            </a:r>
            <a:r>
              <a:rPr lang="nb-NO" sz="2400" dirty="0" err="1"/>
              <a:t>FieldSaa</a:t>
            </a:r>
            <a:r>
              <a:rPr lang="nb-NO" sz="2400" dirty="0"/>
              <a:t> vel den der </a:t>
            </a:r>
            <a:r>
              <a:rPr lang="nb-NO" sz="2400" dirty="0" err="1"/>
              <a:t>bruger</a:t>
            </a:r>
            <a:r>
              <a:rPr lang="nb-NO" sz="2400" dirty="0"/>
              <a:t> med Fisken </a:t>
            </a:r>
            <a:r>
              <a:rPr lang="nb-NO" sz="2400" dirty="0" err="1"/>
              <a:t>paa</a:t>
            </a:r>
            <a:r>
              <a:rPr lang="nb-NO" sz="2400" dirty="0"/>
              <a:t> </a:t>
            </a:r>
            <a:r>
              <a:rPr lang="nb-NO" sz="2400" dirty="0" err="1"/>
              <a:t>GieldSom</a:t>
            </a:r>
            <a:r>
              <a:rPr lang="nb-NO" sz="2400" dirty="0"/>
              <a:t> salter Graae-Torsken i </a:t>
            </a:r>
            <a:r>
              <a:rPr lang="nb-NO" sz="2400" dirty="0" err="1"/>
              <a:t>Tønder.Vær</a:t>
            </a:r>
            <a:r>
              <a:rPr lang="nb-NO" sz="2400" dirty="0"/>
              <a:t> </a:t>
            </a:r>
            <a:r>
              <a:rPr lang="nb-NO" sz="2400" dirty="0" err="1"/>
              <a:t>hilset</a:t>
            </a:r>
            <a:r>
              <a:rPr lang="nb-NO" sz="2400" dirty="0"/>
              <a:t>, I </a:t>
            </a:r>
            <a:r>
              <a:rPr lang="nb-NO" sz="2400" dirty="0" err="1"/>
              <a:t>Geistligheds</a:t>
            </a:r>
            <a:r>
              <a:rPr lang="nb-NO" sz="2400" dirty="0"/>
              <a:t> hederlig </a:t>
            </a:r>
            <a:r>
              <a:rPr lang="nb-NO" sz="2400" dirty="0" err="1"/>
              <a:t>LiusPrælater</a:t>
            </a:r>
            <a:r>
              <a:rPr lang="nb-NO" sz="2400" dirty="0"/>
              <a:t>, og Orden i Helligdoms </a:t>
            </a:r>
            <a:r>
              <a:rPr lang="nb-NO" sz="2400" dirty="0" err="1"/>
              <a:t>Huus,Hver</a:t>
            </a:r>
            <a:r>
              <a:rPr lang="nb-NO" sz="2400" dirty="0"/>
              <a:t> i sin Bestilling hin </a:t>
            </a:r>
            <a:r>
              <a:rPr lang="nb-NO" sz="2400" dirty="0" err="1"/>
              <a:t>gieve</a:t>
            </a:r>
            <a:r>
              <a:rPr lang="nb-NO" sz="2400" dirty="0"/>
              <a:t>!</a:t>
            </a:r>
            <a:endParaRPr lang="nn-NO" sz="24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err="1" smtClean="0"/>
              <a:t>Carpe</a:t>
            </a:r>
            <a:r>
              <a:rPr lang="nn-NO" b="1" dirty="0" smtClean="0"/>
              <a:t> </a:t>
            </a:r>
            <a:r>
              <a:rPr lang="nn-NO" b="1" dirty="0" err="1" smtClean="0"/>
              <a:t>diem</a:t>
            </a:r>
            <a:endParaRPr lang="nn-NO" b="1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5"/>
          </a:xfrm>
        </p:spPr>
        <p:txBody>
          <a:bodyPr/>
          <a:lstStyle/>
          <a:p>
            <a:pPr algn="ctr">
              <a:buNone/>
            </a:pPr>
            <a:endParaRPr lang="nb-NO" sz="2400" dirty="0" smtClean="0"/>
          </a:p>
          <a:p>
            <a:pPr algn="ctr">
              <a:buNone/>
            </a:pPr>
            <a:r>
              <a:rPr lang="nb-NO" sz="2400" dirty="0" err="1" smtClean="0"/>
              <a:t>Carpe</a:t>
            </a:r>
            <a:r>
              <a:rPr lang="nb-NO" sz="2400" dirty="0" smtClean="0"/>
              <a:t> </a:t>
            </a:r>
            <a:r>
              <a:rPr lang="nb-NO" sz="2400" dirty="0" err="1" smtClean="0"/>
              <a:t>diem</a:t>
            </a:r>
            <a:r>
              <a:rPr lang="nb-NO" sz="2400" dirty="0" smtClean="0"/>
              <a:t> </a:t>
            </a:r>
            <a:r>
              <a:rPr lang="nb-NO" sz="2400" dirty="0" err="1" smtClean="0"/>
              <a:t>quam</a:t>
            </a:r>
            <a:r>
              <a:rPr lang="nb-NO" sz="2400" dirty="0" smtClean="0"/>
              <a:t> minimum </a:t>
            </a:r>
            <a:r>
              <a:rPr lang="nb-NO" sz="2400" dirty="0" err="1" smtClean="0"/>
              <a:t>credula</a:t>
            </a:r>
            <a:r>
              <a:rPr lang="nb-NO" sz="2400" dirty="0" smtClean="0"/>
              <a:t> </a:t>
            </a:r>
            <a:r>
              <a:rPr lang="nb-NO" sz="2400" dirty="0" err="1" smtClean="0"/>
              <a:t>postero</a:t>
            </a:r>
            <a:endParaRPr lang="nb-NO" sz="2400" dirty="0" smtClean="0"/>
          </a:p>
          <a:p>
            <a:pPr algn="ctr">
              <a:buNone/>
            </a:pPr>
            <a:r>
              <a:rPr lang="nb-NO" sz="2400" dirty="0" smtClean="0"/>
              <a:t>Grip dagen, stol så lite som mulig på den neste</a:t>
            </a:r>
            <a:endParaRPr lang="nn-NO" sz="24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12976"/>
            <a:ext cx="3657600" cy="274320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292080" y="5943875"/>
            <a:ext cx="12961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/>
              <a:t>Dieter </a:t>
            </a:r>
            <a:r>
              <a:rPr lang="nb-NO" sz="700" dirty="0" err="1" smtClean="0"/>
              <a:t>Hawlan</a:t>
            </a:r>
            <a:r>
              <a:rPr lang="nb-NO" sz="700" dirty="0" smtClean="0"/>
              <a:t>/</a:t>
            </a:r>
            <a:r>
              <a:rPr lang="nb-NO" sz="700" dirty="0" err="1" smtClean="0"/>
              <a:t>Shutterstock</a:t>
            </a:r>
            <a:endParaRPr lang="nb-NO" sz="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err="1" smtClean="0"/>
              <a:t>Kjennetegn</a:t>
            </a:r>
            <a:r>
              <a:rPr lang="nn-NO" b="1" dirty="0" smtClean="0"/>
              <a:t> i </a:t>
            </a:r>
            <a:r>
              <a:rPr lang="nn-NO" b="1" dirty="0" err="1" smtClean="0"/>
              <a:t>tiden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400" dirty="0" smtClean="0"/>
              <a:t>et </a:t>
            </a:r>
            <a:r>
              <a:rPr sz="2400" dirty="0"/>
              <a:t>endret samfunns- og menneskesyn </a:t>
            </a:r>
          </a:p>
          <a:p>
            <a:r>
              <a:rPr sz="2400" dirty="0"/>
              <a:t>nye oppfinnelser </a:t>
            </a:r>
          </a:p>
          <a:p>
            <a:r>
              <a:rPr sz="2400" dirty="0"/>
              <a:t>byvekst som følge av et voksende handelsborgerskap </a:t>
            </a:r>
          </a:p>
          <a:p>
            <a:r>
              <a:rPr sz="2400" dirty="0"/>
              <a:t>boktrykkerkunst </a:t>
            </a:r>
            <a:endParaRPr sz="2400" dirty="0" smtClean="0"/>
          </a:p>
          <a:p>
            <a:pPr>
              <a:buNone/>
            </a:pPr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err="1" smtClean="0"/>
              <a:t>Kjennetegn</a:t>
            </a:r>
            <a:r>
              <a:rPr lang="nn-NO" b="1" dirty="0" smtClean="0"/>
              <a:t> i </a:t>
            </a:r>
            <a:r>
              <a:rPr lang="nn-NO" b="1" dirty="0" err="1" smtClean="0"/>
              <a:t>tiden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400" dirty="0" smtClean="0"/>
              <a:t>maktreduksjon i kirken og Luthers reformasjon </a:t>
            </a:r>
          </a:p>
          <a:p>
            <a:r>
              <a:rPr sz="2400" dirty="0" smtClean="0"/>
              <a:t>mer detaljer og følelser i kunsten </a:t>
            </a:r>
          </a:p>
          <a:p>
            <a:r>
              <a:rPr sz="2400" dirty="0" smtClean="0"/>
              <a:t>topografisk diktning på 1500-tallet </a:t>
            </a:r>
          </a:p>
          <a:p>
            <a:r>
              <a:rPr sz="2400" dirty="0" smtClean="0"/>
              <a:t>salmer og religiøs diktning på 1600-tallet </a:t>
            </a:r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611560" y="836712"/>
            <a:ext cx="8229600" cy="3514402"/>
          </a:xfrm>
          <a:prstGeom prst="rect">
            <a:avLst/>
          </a:prstGeom>
        </p:spPr>
        <p:txBody>
          <a:bodyPr/>
          <a:lstStyle/>
          <a:p>
            <a:r>
              <a:rPr sz="2400" dirty="0"/>
              <a:t>Renessansen er porten til oss selv og vår egen tid. Der begynner vårt eventyr: Mennesket som tar tilværelsen i sine egne hender. (André Bjerke) </a:t>
            </a:r>
            <a:r>
              <a:rPr dirty="0" smtClean="0"/>
              <a:t/>
            </a:r>
            <a:br>
              <a:rPr dirty="0" smtClean="0"/>
            </a:br>
            <a:endParaRPr lang="nn-NO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90" y="2204864"/>
            <a:ext cx="3905620" cy="375841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5652120" y="5947428"/>
            <a:ext cx="1080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/>
              <a:t> Paolo </a:t>
            </a:r>
            <a:r>
              <a:rPr lang="nb-NO" sz="700" dirty="0" err="1"/>
              <a:t>Cipriani</a:t>
            </a:r>
            <a:r>
              <a:rPr lang="nb-NO" sz="700" dirty="0"/>
              <a:t>/</a:t>
            </a:r>
            <a:r>
              <a:rPr lang="nb-NO" sz="700" dirty="0" err="1"/>
              <a:t>iStock</a:t>
            </a:r>
            <a:endParaRPr lang="nb-NO" sz="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err="1" smtClean="0"/>
              <a:t>Gjenfødelse</a:t>
            </a:r>
            <a:r>
              <a:rPr lang="nn-NO" b="1" dirty="0" smtClean="0"/>
              <a:t> og Ad </a:t>
            </a:r>
            <a:r>
              <a:rPr lang="nn-NO" b="1" dirty="0" err="1" smtClean="0"/>
              <a:t>fontes</a:t>
            </a:r>
            <a:endParaRPr lang="nn-NO" b="1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sz="2400" i="1" dirty="0"/>
              <a:t>Renessanse</a:t>
            </a:r>
            <a:r>
              <a:rPr sz="2400" i="1" dirty="0" smtClean="0"/>
              <a:t> </a:t>
            </a:r>
            <a:r>
              <a:rPr lang="nb-NO" sz="2400" dirty="0" smtClean="0"/>
              <a:t>=</a:t>
            </a:r>
            <a:r>
              <a:rPr sz="2400" dirty="0" smtClean="0"/>
              <a:t> </a:t>
            </a:r>
            <a:r>
              <a:rPr sz="2400" i="1" dirty="0" smtClean="0"/>
              <a:t>gjenfødelse</a:t>
            </a:r>
            <a:r>
              <a:rPr sz="2400" dirty="0" smtClean="0"/>
              <a:t> </a:t>
            </a:r>
            <a:r>
              <a:rPr lang="nb-NO" sz="2400" dirty="0" smtClean="0"/>
              <a:t> </a:t>
            </a:r>
          </a:p>
          <a:p>
            <a:r>
              <a:rPr sz="2400" i="1" dirty="0" smtClean="0"/>
              <a:t>ad fontes</a:t>
            </a:r>
            <a:r>
              <a:rPr lang="nb-NO" sz="2400" i="1" dirty="0" smtClean="0"/>
              <a:t> = </a:t>
            </a:r>
            <a:r>
              <a:rPr sz="2400" i="1" dirty="0" smtClean="0"/>
              <a:t>gå </a:t>
            </a:r>
            <a:r>
              <a:rPr sz="2400" i="1" dirty="0"/>
              <a:t>til </a:t>
            </a:r>
            <a:r>
              <a:rPr sz="2400" i="1" dirty="0" smtClean="0"/>
              <a:t>kildene</a:t>
            </a:r>
            <a:endParaRPr lang="nb-NO" sz="2400" i="1" dirty="0" smtClean="0"/>
          </a:p>
          <a:p>
            <a:r>
              <a:rPr sz="2400" dirty="0" smtClean="0"/>
              <a:t> </a:t>
            </a:r>
            <a:r>
              <a:rPr sz="2400" dirty="0"/>
              <a:t>Kildene</a:t>
            </a:r>
            <a:r>
              <a:rPr sz="2400" dirty="0" smtClean="0"/>
              <a:t> </a:t>
            </a:r>
            <a:r>
              <a:rPr lang="nb-NO" sz="2400" dirty="0" smtClean="0"/>
              <a:t> - </a:t>
            </a:r>
            <a:r>
              <a:rPr sz="2400" dirty="0" smtClean="0"/>
              <a:t> </a:t>
            </a:r>
            <a:r>
              <a:rPr sz="2400" dirty="0"/>
              <a:t>kunst og kultur fra </a:t>
            </a:r>
            <a:r>
              <a:rPr sz="2400" dirty="0" smtClean="0"/>
              <a:t>antikken</a:t>
            </a:r>
            <a:endParaRPr lang="nb-NO" sz="2400" dirty="0" smtClean="0"/>
          </a:p>
          <a:p>
            <a:r>
              <a:rPr sz="2400" dirty="0" smtClean="0"/>
              <a:t>Forenklet </a:t>
            </a:r>
            <a:r>
              <a:rPr sz="2400" dirty="0"/>
              <a:t>kan vi si at det antikke idealet var et menneske som forstod verden og hersket over den ved hjelp av fornuften </a:t>
            </a:r>
            <a:r>
              <a:rPr sz="2400" dirty="0" smtClean="0"/>
              <a:t>sin </a:t>
            </a:r>
          </a:p>
          <a:p>
            <a:endParaRPr lang="nn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smtClean="0"/>
              <a:t>Et </a:t>
            </a:r>
            <a:r>
              <a:rPr lang="nn-NO" b="1" dirty="0" err="1" smtClean="0"/>
              <a:t>endret</a:t>
            </a:r>
            <a:r>
              <a:rPr lang="nn-NO" b="1" dirty="0" smtClean="0"/>
              <a:t> </a:t>
            </a:r>
            <a:r>
              <a:rPr lang="nn-NO" b="1" dirty="0" err="1" smtClean="0"/>
              <a:t>kunstsyn</a:t>
            </a:r>
            <a:r>
              <a:rPr lang="nn-NO" b="1" dirty="0" smtClean="0"/>
              <a:t> hyller renessansemennesket</a:t>
            </a:r>
            <a:r>
              <a:rPr lang="nn-NO" dirty="0" smtClean="0"/>
              <a:t/>
            </a:r>
            <a:br>
              <a:rPr lang="nn-NO" dirty="0" smtClean="0"/>
            </a:b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sz="2400" dirty="0"/>
              <a:t>Kunsten ønsket å vise et menneske skapt i Guds </a:t>
            </a:r>
            <a:r>
              <a:rPr sz="2400" dirty="0" smtClean="0"/>
              <a:t>bilde</a:t>
            </a:r>
            <a:endParaRPr lang="nb-NO" sz="2400" dirty="0" smtClean="0"/>
          </a:p>
          <a:p>
            <a:r>
              <a:rPr lang="nb-NO" sz="2400" dirty="0"/>
              <a:t>M</a:t>
            </a:r>
            <a:r>
              <a:rPr sz="2400" dirty="0" smtClean="0"/>
              <a:t>alerier </a:t>
            </a:r>
            <a:r>
              <a:rPr sz="2400" dirty="0"/>
              <a:t>og skulpturer skulle nå være detaljerte og realistiske og vise </a:t>
            </a:r>
            <a:r>
              <a:rPr sz="2400" dirty="0" smtClean="0"/>
              <a:t>følelser </a:t>
            </a:r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n-NO" b="1" dirty="0" smtClean="0"/>
              <a:t>Shakespeare (1564</a:t>
            </a:r>
            <a:r>
              <a:rPr lang="en-US" b="1" dirty="0"/>
              <a:t>–</a:t>
            </a:r>
            <a:r>
              <a:rPr lang="nn-NO" b="1" dirty="0" smtClean="0"/>
              <a:t>1616)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b-NO" i="1" dirty="0" smtClean="0"/>
              <a:t>	</a:t>
            </a:r>
            <a:r>
              <a:rPr sz="2400" i="1" dirty="0" smtClean="0"/>
              <a:t>For </a:t>
            </a:r>
            <a:r>
              <a:rPr sz="2400" i="1" dirty="0"/>
              <a:t>et mesterverk mennesket er! Så opphøyet i sin fornuft!</a:t>
            </a:r>
            <a:br>
              <a:rPr sz="2400" i="1" dirty="0"/>
            </a:br>
            <a:r>
              <a:rPr sz="2400" i="1" dirty="0"/>
              <a:t>Så ubegrenset i sine evner! Så uttrykksfullt og beundringsverdig</a:t>
            </a:r>
            <a:br>
              <a:rPr sz="2400" i="1" dirty="0"/>
            </a:br>
            <a:r>
              <a:rPr sz="2400" i="1" dirty="0"/>
              <a:t>i skikkelse og bevegelse! Så lik en engel i sin handling!</a:t>
            </a:r>
            <a:br>
              <a:rPr sz="2400" i="1" dirty="0"/>
            </a:br>
            <a:r>
              <a:rPr sz="2400" i="1" dirty="0"/>
              <a:t>Så lik en gud i tankekraft!Verdens pryd! Alle skapningers forbilde! </a:t>
            </a:r>
            <a:endParaRPr sz="2400" dirty="0" smtClean="0"/>
          </a:p>
          <a:p>
            <a:pPr algn="r">
              <a:buNone/>
            </a:pPr>
            <a:r>
              <a:rPr sz="2000" dirty="0"/>
              <a:t>«What a Piece of Work is Man», fra </a:t>
            </a:r>
            <a:r>
              <a:rPr sz="2000" i="1" dirty="0"/>
              <a:t>Hamlet </a:t>
            </a:r>
            <a:endParaRPr sz="2000" dirty="0" smtClean="0"/>
          </a:p>
          <a:p>
            <a:endParaRPr lang="nn-NO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7537" y="1238026"/>
            <a:ext cx="8229600" cy="4525963"/>
          </a:xfrm>
        </p:spPr>
        <p:txBody>
          <a:bodyPr/>
          <a:lstStyle/>
          <a:p>
            <a:r>
              <a:rPr sz="2400" dirty="0"/>
              <a:t>Dante Alighieri (1265–1321) skrev </a:t>
            </a:r>
            <a:r>
              <a:rPr sz="2400" i="1" dirty="0"/>
              <a:t>Den gudommelige komedie, Divina </a:t>
            </a:r>
            <a:r>
              <a:rPr sz="2400" i="1" dirty="0" smtClean="0"/>
              <a:t>Commedia</a:t>
            </a:r>
            <a:endParaRPr lang="nb-NO" sz="2400" i="1" dirty="0" smtClean="0"/>
          </a:p>
          <a:p>
            <a:pPr>
              <a:buNone/>
            </a:pPr>
            <a:r>
              <a:rPr sz="2400" dirty="0" smtClean="0"/>
              <a:t> </a:t>
            </a:r>
          </a:p>
          <a:p>
            <a:r>
              <a:rPr sz="2400" dirty="0"/>
              <a:t>Giovanni Boccaccio (1313–1375) regnes som grunnleggeren av den italienske </a:t>
            </a:r>
            <a:r>
              <a:rPr sz="2400" dirty="0" smtClean="0"/>
              <a:t>prosadiktningen</a:t>
            </a:r>
            <a:r>
              <a:rPr lang="nb-NO" sz="2400" dirty="0" smtClean="0"/>
              <a:t>. Han skrev</a:t>
            </a:r>
            <a:r>
              <a:rPr sz="2400" dirty="0" smtClean="0"/>
              <a:t> </a:t>
            </a:r>
            <a:r>
              <a:rPr sz="2400" i="1" dirty="0" smtClean="0"/>
              <a:t>Decameronen</a:t>
            </a:r>
            <a:r>
              <a:rPr lang="nb-NO" sz="2400" i="1" dirty="0"/>
              <a:t>.</a:t>
            </a:r>
            <a:r>
              <a:rPr lang="nb-NO" sz="2400" i="1" dirty="0" smtClean="0"/>
              <a:t> </a:t>
            </a:r>
            <a:endParaRPr sz="24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85"/>
            <a:ext cx="9144000" cy="526315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68" y="3501008"/>
            <a:ext cx="1759464" cy="25511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4499992" y="5991841"/>
            <a:ext cx="1152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/>
              <a:t>Freesurf69/</a:t>
            </a:r>
            <a:r>
              <a:rPr lang="nb-NO" sz="700" dirty="0" err="1" smtClean="0"/>
              <a:t>Dreamstime</a:t>
            </a:r>
            <a:endParaRPr lang="nb-NO" sz="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</TotalTime>
  <Words>449</Words>
  <Application>Microsoft Office PowerPoint</Application>
  <PresentationFormat>Skjermfremvisning (4:3)</PresentationFormat>
  <Paragraphs>105</Paragraphs>
  <Slides>23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Office-tema</vt:lpstr>
      <vt:lpstr>Fra renessanse til barokk 1500-1600-tallet</vt:lpstr>
      <vt:lpstr>Førlesning</vt:lpstr>
      <vt:lpstr>Kjennetegn i tiden</vt:lpstr>
      <vt:lpstr>Kjennetegn i tiden</vt:lpstr>
      <vt:lpstr>Renessansen er porten til oss selv og vår egen tid. Der begynner vårt eventyr: Mennesket som tar tilværelsen i sine egne hender. (André Bjerke)  </vt:lpstr>
      <vt:lpstr>Gjenfødelse og Ad fontes</vt:lpstr>
      <vt:lpstr>Et endret kunstsyn hyller renessansemennesket </vt:lpstr>
      <vt:lpstr>Shakespeare (1564–1616)</vt:lpstr>
      <vt:lpstr>PowerPoint-presentasjon</vt:lpstr>
      <vt:lpstr>PowerPoint-presentasjon</vt:lpstr>
      <vt:lpstr>De norske renessansehumansistene</vt:lpstr>
      <vt:lpstr>Absalon: Om Norgis Rige (1567)</vt:lpstr>
      <vt:lpstr>Barokken</vt:lpstr>
      <vt:lpstr>Den barokke litteraturen:  </vt:lpstr>
      <vt:lpstr>Hva kjennetegner litteraturen på 1600-tallet?</vt:lpstr>
      <vt:lpstr>Typiske sjangere:</vt:lpstr>
      <vt:lpstr>Barselstuen av Ludvig Holberg</vt:lpstr>
      <vt:lpstr>Typiske virkemidler</vt:lpstr>
      <vt:lpstr>Memento mori og Carpe Diem</vt:lpstr>
      <vt:lpstr>Thomas Kingo</vt:lpstr>
      <vt:lpstr>Dorothe Engelbretdotter</vt:lpstr>
      <vt:lpstr>Petter Dass: Nordlands trompet</vt:lpstr>
      <vt:lpstr>Carpe diem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Barokken</dc:title>
  <dc:creator>Anne-Marie Schulze</dc:creator>
  <cp:lastModifiedBy>Malgorzata Golinska</cp:lastModifiedBy>
  <cp:revision>57</cp:revision>
  <dcterms:created xsi:type="dcterms:W3CDTF">2014-04-02T08:45:47Z</dcterms:created>
  <dcterms:modified xsi:type="dcterms:W3CDTF">2016-01-22T08:39:14Z</dcterms:modified>
</cp:coreProperties>
</file>