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template.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69" r:id="rId3"/>
    <p:sldId id="271" r:id="rId4"/>
    <p:sldId id="272" r:id="rId5"/>
    <p:sldId id="273" r:id="rId6"/>
    <p:sldId id="274" r:id="rId7"/>
    <p:sldId id="275" r:id="rId8"/>
    <p:sldId id="276" r:id="rId9"/>
    <p:sldId id="277" r:id="rId10"/>
    <p:sldId id="278" r:id="rId11"/>
    <p:sldId id="279" r:id="rId12"/>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CE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32" autoAdjust="0"/>
    <p:restoredTop sz="94669" autoAdjust="0"/>
  </p:normalViewPr>
  <p:slideViewPr>
    <p:cSldViewPr>
      <p:cViewPr varScale="1">
        <p:scale>
          <a:sx n="110" d="100"/>
          <a:sy n="110" d="100"/>
        </p:scale>
        <p:origin x="1266" y="108"/>
      </p:cViewPr>
      <p:guideLst>
        <p:guide orient="horz" pos="2160"/>
        <p:guide pos="2880"/>
      </p:guideLst>
    </p:cSldViewPr>
  </p:slideViewPr>
  <p:outlineViewPr>
    <p:cViewPr>
      <p:scale>
        <a:sx n="33" d="100"/>
        <a:sy n="33" d="100"/>
      </p:scale>
      <p:origin x="0" y="-4938"/>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8" name="Plassholder for bunntekst 7"/>
          <p:cNvSpPr>
            <a:spLocks noGrp="1"/>
          </p:cNvSpPr>
          <p:nvPr>
            <p:ph type="ftr" sz="quarter" idx="11"/>
          </p:nvPr>
        </p:nvSpPr>
        <p:spPr/>
        <p:txBody>
          <a:bodyPr/>
          <a:lstStyle/>
          <a:p>
            <a:endParaRPr lang="nb-NO" dirty="0"/>
          </a:p>
        </p:txBody>
      </p:sp>
      <p:sp>
        <p:nvSpPr>
          <p:cNvPr id="9" name="Plassholder for lysbildenummer 8"/>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3" name="Plassholder for bunntekst 2"/>
          <p:cNvSpPr>
            <a:spLocks noGrp="1"/>
          </p:cNvSpPr>
          <p:nvPr>
            <p:ph type="ftr" sz="quarter" idx="11"/>
          </p:nvPr>
        </p:nvSpPr>
        <p:spPr/>
        <p:txBody>
          <a:bodyPr/>
          <a:lstStyle/>
          <a:p>
            <a:endParaRPr lang="nb-NO" dirty="0"/>
          </a:p>
        </p:txBody>
      </p:sp>
      <p:sp>
        <p:nvSpPr>
          <p:cNvPr id="4" name="Plassholder for lysbildenummer 3"/>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Klikk ikonet for å legge til et bilde</a:t>
            </a:r>
            <a:endParaRPr lang="nb-NO" dirty="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9B01E46D-8F74-4BD6-869F-B06B6B0A5382}" type="datetimeFigureOut">
              <a:rPr lang="nb-NO" smtClean="0"/>
              <a:pPr/>
              <a:t>26.08.2014</a:t>
            </a:fld>
            <a:endParaRPr lang="nb-NO" dirty="0"/>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C3A178BE-776A-4E5F-8744-A4C03660860F}" type="slidenum">
              <a:rPr lang="nb-NO" smtClean="0"/>
              <a:pPr/>
              <a:t>‹#›</a:t>
            </a:fld>
            <a:endParaRPr lang="nb-N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1E46D-8F74-4BD6-869F-B06B6B0A5382}" type="datetimeFigureOut">
              <a:rPr lang="nb-NO" smtClean="0"/>
              <a:pPr/>
              <a:t>26.08.2014</a:t>
            </a:fld>
            <a:endParaRPr lang="nb-NO" dirty="0"/>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dirty="0"/>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A178BE-776A-4E5F-8744-A4C03660860F}" type="slidenum">
              <a:rPr lang="nb-NO" smtClean="0"/>
              <a:pPr/>
              <a:t>‹#›</a:t>
            </a:fld>
            <a:endParaRPr lang="nb-NO"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1"/>
          <p:cNvSpPr txBox="1">
            <a:spLocks/>
          </p:cNvSpPr>
          <p:nvPr/>
        </p:nvSpPr>
        <p:spPr>
          <a:xfrm>
            <a:off x="21582" y="2130425"/>
            <a:ext cx="854964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b-NO" dirty="0" smtClean="0">
                <a:solidFill>
                  <a:srgbClr val="85CEBC"/>
                </a:solidFill>
              </a:rPr>
              <a:t>|</a:t>
            </a:r>
            <a:r>
              <a:rPr lang="nb-NO" dirty="0" smtClean="0">
                <a:solidFill>
                  <a:schemeClr val="tx1">
                    <a:lumMod val="65000"/>
                    <a:lumOff val="35000"/>
                  </a:schemeClr>
                </a:solidFill>
              </a:rPr>
              <a:t> </a:t>
            </a:r>
            <a:r>
              <a:rPr lang="nb-NO" dirty="0" smtClean="0">
                <a:solidFill>
                  <a:schemeClr val="tx1">
                    <a:lumMod val="75000"/>
                    <a:lumOff val="25000"/>
                  </a:schemeClr>
                </a:solidFill>
              </a:rPr>
              <a:t>Muntlig kommunikasjon</a:t>
            </a:r>
            <a:endParaRPr lang="nb-NO" dirty="0">
              <a:solidFill>
                <a:schemeClr val="tx1">
                  <a:lumMod val="75000"/>
                  <a:lumOff val="25000"/>
                </a:schemeClr>
              </a:solidFill>
            </a:endParaRPr>
          </a:p>
        </p:txBody>
      </p:sp>
      <p:sp>
        <p:nvSpPr>
          <p:cNvPr id="6" name="Ellipse 5"/>
          <p:cNvSpPr/>
          <p:nvPr/>
        </p:nvSpPr>
        <p:spPr>
          <a:xfrm>
            <a:off x="467544" y="2505397"/>
            <a:ext cx="792088" cy="720080"/>
          </a:xfrm>
          <a:prstGeom prst="ellipse">
            <a:avLst/>
          </a:prstGeom>
          <a:solidFill>
            <a:srgbClr val="85CEBC"/>
          </a:solidFill>
          <a:ln>
            <a:solidFill>
              <a:srgbClr val="85CEB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4250651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solidFill>
                  <a:schemeClr val="tx1">
                    <a:lumMod val="75000"/>
                    <a:lumOff val="25000"/>
                  </a:schemeClr>
                </a:solidFill>
              </a:rPr>
              <a:t>F</a:t>
            </a:r>
            <a:r>
              <a:rPr lang="nb-NO" dirty="0" smtClean="0">
                <a:solidFill>
                  <a:schemeClr val="tx1">
                    <a:lumMod val="75000"/>
                    <a:lumOff val="25000"/>
                  </a:schemeClr>
                </a:solidFill>
              </a:rPr>
              <a:t>ramføringen</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normAutofit/>
          </a:bodyPr>
          <a:lstStyle/>
          <a:p>
            <a:r>
              <a:rPr lang="nb-NO" sz="2700" dirty="0" smtClean="0">
                <a:solidFill>
                  <a:schemeClr val="tx1">
                    <a:lumMod val="75000"/>
                    <a:lumOff val="25000"/>
                  </a:schemeClr>
                </a:solidFill>
              </a:rPr>
              <a:t>grundig </a:t>
            </a:r>
            <a:r>
              <a:rPr lang="nb-NO" sz="2700" dirty="0">
                <a:solidFill>
                  <a:schemeClr val="tx1">
                    <a:lumMod val="75000"/>
                    <a:lumOff val="25000"/>
                  </a:schemeClr>
                </a:solidFill>
              </a:rPr>
              <a:t>forberedelse</a:t>
            </a:r>
          </a:p>
          <a:p>
            <a:r>
              <a:rPr lang="nb-NO" sz="2700" dirty="0" smtClean="0">
                <a:solidFill>
                  <a:schemeClr val="tx1">
                    <a:lumMod val="75000"/>
                    <a:lumOff val="25000"/>
                  </a:schemeClr>
                </a:solidFill>
              </a:rPr>
              <a:t>tydelig </a:t>
            </a:r>
            <a:r>
              <a:rPr lang="nb-NO" sz="2700" dirty="0">
                <a:solidFill>
                  <a:schemeClr val="tx1">
                    <a:lumMod val="75000"/>
                    <a:lumOff val="25000"/>
                  </a:schemeClr>
                </a:solidFill>
              </a:rPr>
              <a:t>begynnelse og slutt</a:t>
            </a:r>
          </a:p>
          <a:p>
            <a:r>
              <a:rPr lang="nb-NO" sz="2700" dirty="0" smtClean="0">
                <a:solidFill>
                  <a:schemeClr val="tx1">
                    <a:lumMod val="75000"/>
                    <a:lumOff val="25000"/>
                  </a:schemeClr>
                </a:solidFill>
              </a:rPr>
              <a:t>snakk </a:t>
            </a:r>
            <a:r>
              <a:rPr lang="nb-NO" sz="2700" dirty="0">
                <a:solidFill>
                  <a:schemeClr val="tx1">
                    <a:lumMod val="75000"/>
                    <a:lumOff val="25000"/>
                  </a:schemeClr>
                </a:solidFill>
              </a:rPr>
              <a:t>høyt og tydelig</a:t>
            </a:r>
          </a:p>
          <a:p>
            <a:r>
              <a:rPr lang="nb-NO" sz="2700" dirty="0" smtClean="0">
                <a:solidFill>
                  <a:schemeClr val="tx1">
                    <a:lumMod val="75000"/>
                    <a:lumOff val="25000"/>
                  </a:schemeClr>
                </a:solidFill>
              </a:rPr>
              <a:t>hjelpemidler </a:t>
            </a:r>
            <a:r>
              <a:rPr lang="nb-NO" sz="2700" dirty="0">
                <a:solidFill>
                  <a:schemeClr val="tx1">
                    <a:lumMod val="75000"/>
                    <a:lumOff val="25000"/>
                  </a:schemeClr>
                </a:solidFill>
              </a:rPr>
              <a:t>for å understreke budskapet</a:t>
            </a:r>
          </a:p>
          <a:p>
            <a:r>
              <a:rPr lang="nb-NO" sz="2700" dirty="0" smtClean="0">
                <a:solidFill>
                  <a:schemeClr val="tx1">
                    <a:lumMod val="75000"/>
                    <a:lumOff val="25000"/>
                  </a:schemeClr>
                </a:solidFill>
              </a:rPr>
              <a:t>husk kroppsspråket, se </a:t>
            </a:r>
            <a:r>
              <a:rPr lang="nb-NO" sz="2700" dirty="0">
                <a:solidFill>
                  <a:schemeClr val="tx1">
                    <a:lumMod val="75000"/>
                    <a:lumOff val="25000"/>
                  </a:schemeClr>
                </a:solidFill>
              </a:rPr>
              <a:t>på tilhørerne</a:t>
            </a:r>
          </a:p>
          <a:p>
            <a:r>
              <a:rPr lang="nb-NO" sz="2700" dirty="0" smtClean="0">
                <a:solidFill>
                  <a:schemeClr val="tx1">
                    <a:lumMod val="75000"/>
                    <a:lumOff val="25000"/>
                  </a:schemeClr>
                </a:solidFill>
              </a:rPr>
              <a:t>vær </a:t>
            </a:r>
            <a:r>
              <a:rPr lang="nb-NO" sz="2700" dirty="0">
                <a:solidFill>
                  <a:schemeClr val="tx1">
                    <a:lumMod val="75000"/>
                    <a:lumOff val="25000"/>
                  </a:schemeClr>
                </a:solidFill>
              </a:rPr>
              <a:t>en god lytter</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790529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solidFill>
                  <a:schemeClr val="tx1">
                    <a:lumMod val="75000"/>
                    <a:lumOff val="25000"/>
                  </a:schemeClr>
                </a:solidFill>
              </a:rPr>
              <a:t>Diskusjon og debatt</a:t>
            </a:r>
            <a:endParaRPr lang="nb-NO" dirty="0">
              <a:solidFill>
                <a:schemeClr val="tx1">
                  <a:lumMod val="75000"/>
                  <a:lumOff val="25000"/>
                </a:schemeClr>
              </a:solidFill>
            </a:endParaRPr>
          </a:p>
        </p:txBody>
      </p:sp>
      <p:sp>
        <p:nvSpPr>
          <p:cNvPr id="5" name="Plassholder for innhold 4"/>
          <p:cNvSpPr>
            <a:spLocks noGrp="1"/>
          </p:cNvSpPr>
          <p:nvPr>
            <p:ph idx="1"/>
          </p:nvPr>
        </p:nvSpPr>
        <p:spPr/>
        <p:txBody>
          <a:bodyPr>
            <a:normAutofit/>
          </a:bodyPr>
          <a:lstStyle/>
          <a:p>
            <a:r>
              <a:rPr lang="nb-NO" sz="2700" dirty="0" smtClean="0">
                <a:solidFill>
                  <a:schemeClr val="tx1">
                    <a:lumMod val="75000"/>
                    <a:lumOff val="25000"/>
                  </a:schemeClr>
                </a:solidFill>
              </a:rPr>
              <a:t>demokrati </a:t>
            </a:r>
            <a:r>
              <a:rPr lang="nb-NO" sz="2700" dirty="0">
                <a:solidFill>
                  <a:schemeClr val="tx1">
                    <a:lumMod val="75000"/>
                    <a:lumOff val="25000"/>
                  </a:schemeClr>
                </a:solidFill>
              </a:rPr>
              <a:t>er avhengig av at mange tør si sin mening</a:t>
            </a:r>
          </a:p>
          <a:p>
            <a:r>
              <a:rPr lang="nb-NO" sz="2700" dirty="0" smtClean="0">
                <a:solidFill>
                  <a:schemeClr val="tx1">
                    <a:lumMod val="75000"/>
                    <a:lumOff val="25000"/>
                  </a:schemeClr>
                </a:solidFill>
              </a:rPr>
              <a:t>vær </a:t>
            </a:r>
            <a:r>
              <a:rPr lang="nb-NO" sz="2700" dirty="0">
                <a:solidFill>
                  <a:schemeClr val="tx1">
                    <a:lumMod val="75000"/>
                    <a:lumOff val="25000"/>
                  </a:schemeClr>
                </a:solidFill>
              </a:rPr>
              <a:t>saklig – ta ballen og ikke spilleren</a:t>
            </a:r>
          </a:p>
          <a:p>
            <a:r>
              <a:rPr lang="nb-NO" sz="2700" dirty="0" smtClean="0">
                <a:solidFill>
                  <a:schemeClr val="tx1">
                    <a:lumMod val="75000"/>
                    <a:lumOff val="25000"/>
                  </a:schemeClr>
                </a:solidFill>
              </a:rPr>
              <a:t>lytt </a:t>
            </a:r>
            <a:r>
              <a:rPr lang="nb-NO" sz="2700" dirty="0">
                <a:solidFill>
                  <a:schemeClr val="tx1">
                    <a:lumMod val="75000"/>
                    <a:lumOff val="25000"/>
                  </a:schemeClr>
                </a:solidFill>
              </a:rPr>
              <a:t>til argumentene og følg dem opp, du kan være både enig og uenig</a:t>
            </a:r>
          </a:p>
          <a:p>
            <a:r>
              <a:rPr lang="nb-NO" sz="2700" dirty="0" smtClean="0">
                <a:solidFill>
                  <a:schemeClr val="tx1">
                    <a:lumMod val="75000"/>
                    <a:lumOff val="25000"/>
                  </a:schemeClr>
                </a:solidFill>
              </a:rPr>
              <a:t>begrunn </a:t>
            </a:r>
            <a:r>
              <a:rPr lang="nb-NO" sz="2700" dirty="0">
                <a:solidFill>
                  <a:schemeClr val="tx1">
                    <a:lumMod val="75000"/>
                    <a:lumOff val="25000"/>
                  </a:schemeClr>
                </a:solidFill>
              </a:rPr>
              <a:t>meningene, ikke bare kom med påstander</a:t>
            </a:r>
          </a:p>
          <a:p>
            <a:r>
              <a:rPr lang="nb-NO" sz="2700" dirty="0" smtClean="0">
                <a:solidFill>
                  <a:schemeClr val="tx1">
                    <a:lumMod val="75000"/>
                    <a:lumOff val="25000"/>
                  </a:schemeClr>
                </a:solidFill>
              </a:rPr>
              <a:t>bruk </a:t>
            </a:r>
            <a:r>
              <a:rPr lang="nb-NO" sz="2700" dirty="0">
                <a:solidFill>
                  <a:schemeClr val="tx1">
                    <a:lumMod val="75000"/>
                    <a:lumOff val="25000"/>
                  </a:schemeClr>
                </a:solidFill>
              </a:rPr>
              <a:t>kunnskapene dine</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2909545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normAutofit/>
          </a:bodyPr>
          <a:lstStyle/>
          <a:p>
            <a:r>
              <a:rPr lang="nb-NO" dirty="0" smtClean="0">
                <a:solidFill>
                  <a:schemeClr val="tx1">
                    <a:lumMod val="75000"/>
                    <a:lumOff val="25000"/>
                  </a:schemeClr>
                </a:solidFill>
              </a:rPr>
              <a:t>Kompetansemål</a:t>
            </a:r>
            <a:endParaRPr lang="nb-NO" dirty="0">
              <a:solidFill>
                <a:schemeClr val="tx1">
                  <a:lumMod val="75000"/>
                  <a:lumOff val="25000"/>
                </a:schemeClr>
              </a:solidFill>
            </a:endParaRPr>
          </a:p>
        </p:txBody>
      </p:sp>
      <p:sp>
        <p:nvSpPr>
          <p:cNvPr id="5" name="Plassholder for innhold 4"/>
          <p:cNvSpPr>
            <a:spLocks noGrp="1"/>
          </p:cNvSpPr>
          <p:nvPr>
            <p:ph idx="1"/>
          </p:nvPr>
        </p:nvSpPr>
        <p:spPr>
          <a:xfrm>
            <a:off x="457200" y="1351309"/>
            <a:ext cx="8229600" cy="4525963"/>
          </a:xfrm>
        </p:spPr>
        <p:txBody>
          <a:bodyPr>
            <a:normAutofit lnSpcReduction="10000"/>
          </a:bodyPr>
          <a:lstStyle/>
          <a:p>
            <a:r>
              <a:rPr lang="nb-NO" sz="2400" dirty="0">
                <a:solidFill>
                  <a:schemeClr val="tx1">
                    <a:lumMod val="75000"/>
                    <a:lumOff val="25000"/>
                  </a:schemeClr>
                </a:solidFill>
              </a:rPr>
              <a:t>l</a:t>
            </a:r>
            <a:r>
              <a:rPr lang="nb-NO" sz="2400" dirty="0" smtClean="0">
                <a:solidFill>
                  <a:schemeClr val="tx1">
                    <a:lumMod val="75000"/>
                    <a:lumOff val="25000"/>
                  </a:schemeClr>
                </a:solidFill>
              </a:rPr>
              <a:t>ytte </a:t>
            </a:r>
            <a:r>
              <a:rPr lang="nb-NO" sz="2400" dirty="0" smtClean="0">
                <a:solidFill>
                  <a:schemeClr val="tx1">
                    <a:lumMod val="75000"/>
                    <a:lumOff val="25000"/>
                  </a:schemeClr>
                </a:solidFill>
              </a:rPr>
              <a:t>til og vise åpenhet for andres argumentasjon og bruke relevante og saklige argumenter i diskusjoner</a:t>
            </a:r>
          </a:p>
          <a:p>
            <a:r>
              <a:rPr lang="nb-NO" sz="2400" dirty="0">
                <a:solidFill>
                  <a:schemeClr val="tx1">
                    <a:lumMod val="75000"/>
                    <a:lumOff val="25000"/>
                  </a:schemeClr>
                </a:solidFill>
              </a:rPr>
              <a:t>b</a:t>
            </a:r>
            <a:r>
              <a:rPr lang="nb-NO" sz="2400" dirty="0" smtClean="0">
                <a:solidFill>
                  <a:schemeClr val="tx1">
                    <a:lumMod val="75000"/>
                    <a:lumOff val="25000"/>
                  </a:schemeClr>
                </a:solidFill>
              </a:rPr>
              <a:t>ruke </a:t>
            </a:r>
            <a:r>
              <a:rPr lang="nb-NO" sz="2400" dirty="0" smtClean="0">
                <a:solidFill>
                  <a:schemeClr val="tx1">
                    <a:lumMod val="75000"/>
                    <a:lumOff val="25000"/>
                  </a:schemeClr>
                </a:solidFill>
              </a:rPr>
              <a:t>norskfaglige kunnskaper og begreper i samtaler om tekst og språk</a:t>
            </a:r>
          </a:p>
          <a:p>
            <a:r>
              <a:rPr lang="nb-NO" sz="2400" dirty="0">
                <a:solidFill>
                  <a:schemeClr val="tx1">
                    <a:lumMod val="75000"/>
                    <a:lumOff val="25000"/>
                  </a:schemeClr>
                </a:solidFill>
              </a:rPr>
              <a:t>b</a:t>
            </a:r>
            <a:r>
              <a:rPr lang="nb-NO" sz="2400" dirty="0" smtClean="0">
                <a:solidFill>
                  <a:schemeClr val="tx1">
                    <a:lumMod val="75000"/>
                    <a:lumOff val="25000"/>
                  </a:schemeClr>
                </a:solidFill>
              </a:rPr>
              <a:t>ruke </a:t>
            </a:r>
            <a:r>
              <a:rPr lang="nb-NO" sz="2400" dirty="0" smtClean="0">
                <a:solidFill>
                  <a:schemeClr val="tx1">
                    <a:lumMod val="75000"/>
                    <a:lumOff val="25000"/>
                  </a:schemeClr>
                </a:solidFill>
              </a:rPr>
              <a:t>fagkunnskap og fagterminologi fra eget utdanningsprogram i samtaler, diskusjoner og presentasjoner om skole, samfunn og arbeidsliv</a:t>
            </a:r>
          </a:p>
          <a:p>
            <a:r>
              <a:rPr lang="nb-NO" sz="2400" dirty="0">
                <a:solidFill>
                  <a:schemeClr val="tx1">
                    <a:lumMod val="75000"/>
                    <a:lumOff val="25000"/>
                  </a:schemeClr>
                </a:solidFill>
              </a:rPr>
              <a:t>k</a:t>
            </a:r>
            <a:r>
              <a:rPr lang="nb-NO" sz="2400" dirty="0" smtClean="0">
                <a:solidFill>
                  <a:schemeClr val="tx1">
                    <a:lumMod val="75000"/>
                    <a:lumOff val="25000"/>
                  </a:schemeClr>
                </a:solidFill>
              </a:rPr>
              <a:t>ombinere </a:t>
            </a:r>
            <a:r>
              <a:rPr lang="nb-NO" sz="2400" dirty="0" smtClean="0">
                <a:solidFill>
                  <a:schemeClr val="tx1">
                    <a:lumMod val="75000"/>
                    <a:lumOff val="25000"/>
                  </a:schemeClr>
                </a:solidFill>
              </a:rPr>
              <a:t>auditive, skriftlige og visuelle uttrykksformer og bruke ulike digitale verktøy i </a:t>
            </a:r>
            <a:r>
              <a:rPr lang="nb-NO" sz="2400" dirty="0" smtClean="0">
                <a:solidFill>
                  <a:schemeClr val="tx1">
                    <a:lumMod val="75000"/>
                    <a:lumOff val="25000"/>
                  </a:schemeClr>
                </a:solidFill>
              </a:rPr>
              <a:t>presentasjoner</a:t>
            </a:r>
          </a:p>
          <a:p>
            <a:r>
              <a:rPr lang="nb-NO" sz="2400" dirty="0" smtClean="0">
                <a:solidFill>
                  <a:schemeClr val="tx1">
                    <a:lumMod val="75000"/>
                    <a:lumOff val="25000"/>
                  </a:schemeClr>
                </a:solidFill>
              </a:rPr>
              <a:t>bruke </a:t>
            </a:r>
            <a:r>
              <a:rPr lang="nb-NO" sz="2400" dirty="0">
                <a:solidFill>
                  <a:schemeClr val="tx1">
                    <a:lumMod val="75000"/>
                    <a:lumOff val="25000"/>
                  </a:schemeClr>
                </a:solidFill>
              </a:rPr>
              <a:t>kunnskap om retoriske appellformer i presentasjoner</a:t>
            </a:r>
          </a:p>
          <a:p>
            <a:r>
              <a:rPr lang="nb-NO" sz="2400" dirty="0" smtClean="0">
                <a:solidFill>
                  <a:schemeClr val="tx1">
                    <a:lumMod val="75000"/>
                    <a:lumOff val="25000"/>
                  </a:schemeClr>
                </a:solidFill>
              </a:rPr>
              <a:t>mestre </a:t>
            </a:r>
            <a:r>
              <a:rPr lang="nb-NO" sz="2400" dirty="0">
                <a:solidFill>
                  <a:schemeClr val="tx1">
                    <a:lumMod val="75000"/>
                    <a:lumOff val="25000"/>
                  </a:schemeClr>
                </a:solidFill>
              </a:rPr>
              <a:t>ulike roller i samtaler, diskusjoner, dramatiseringer og </a:t>
            </a:r>
            <a:r>
              <a:rPr lang="nb-NO" sz="2400" dirty="0" smtClean="0">
                <a:solidFill>
                  <a:schemeClr val="tx1">
                    <a:lumMod val="75000"/>
                    <a:lumOff val="25000"/>
                  </a:schemeClr>
                </a:solidFill>
              </a:rPr>
              <a:t>presentasjoner</a:t>
            </a:r>
            <a:endParaRPr lang="nb-NO" sz="2400" dirty="0">
              <a:solidFill>
                <a:schemeClr val="tx1">
                  <a:lumMod val="75000"/>
                  <a:lumOff val="25000"/>
                </a:schemeClr>
              </a:solidFill>
            </a:endParaRPr>
          </a:p>
        </p:txBody>
      </p:sp>
    </p:spTree>
    <p:extLst>
      <p:ext uri="{BB962C8B-B14F-4D97-AF65-F5344CB8AC3E}">
        <p14:creationId xmlns:p14="http://schemas.microsoft.com/office/powerpoint/2010/main" val="1710472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b="1" dirty="0" smtClean="0">
                <a:solidFill>
                  <a:schemeClr val="tx1">
                    <a:lumMod val="75000"/>
                    <a:lumOff val="25000"/>
                  </a:schemeClr>
                </a:solidFill>
              </a:rPr>
              <a:t>Før du leser</a:t>
            </a:r>
            <a:endParaRPr lang="nb-NO" b="1" dirty="0">
              <a:solidFill>
                <a:schemeClr val="tx1">
                  <a:lumMod val="75000"/>
                  <a:lumOff val="25000"/>
                </a:schemeClr>
              </a:solidFill>
            </a:endParaRPr>
          </a:p>
        </p:txBody>
      </p:sp>
      <p:sp>
        <p:nvSpPr>
          <p:cNvPr id="3" name="Plassholder for innhold 2"/>
          <p:cNvSpPr>
            <a:spLocks noGrp="1"/>
          </p:cNvSpPr>
          <p:nvPr>
            <p:ph idx="1"/>
          </p:nvPr>
        </p:nvSpPr>
        <p:spPr/>
        <p:txBody>
          <a:bodyPr/>
          <a:lstStyle/>
          <a:p>
            <a:endParaRPr lang="nb-NO" dirty="0">
              <a:solidFill>
                <a:schemeClr val="tx1">
                  <a:lumMod val="75000"/>
                  <a:lumOff val="25000"/>
                </a:schemeClr>
              </a:solidFill>
            </a:endParaRPr>
          </a:p>
          <a:p>
            <a:pPr marL="0" indent="0">
              <a:buNone/>
            </a:pPr>
            <a:r>
              <a:rPr lang="nb-NO" sz="2700" dirty="0">
                <a:solidFill>
                  <a:schemeClr val="tx1">
                    <a:lumMod val="75000"/>
                    <a:lumOff val="25000"/>
                  </a:schemeClr>
                </a:solidFill>
              </a:rPr>
              <a:t>Tenk </a:t>
            </a:r>
            <a:r>
              <a:rPr lang="nb-NO" sz="2700" dirty="0">
                <a:solidFill>
                  <a:schemeClr val="tx1">
                    <a:lumMod val="75000"/>
                    <a:lumOff val="25000"/>
                  </a:schemeClr>
                </a:solidFill>
              </a:rPr>
              <a:t>deg at du skal holde en presentasjon for klassen. Gruer du deg, eller er det helt greit? Dersom du gruer deg, hva tror du ville hjelpe mot nervøsiteten din? Sett ned noen punkter. Ta disse fram når du er ferdig med kapitlet, og se om de tankene du gjorde deg, stemmer med rådene du fikk i dette kapitlet. </a:t>
            </a:r>
          </a:p>
        </p:txBody>
      </p:sp>
    </p:spTree>
    <p:extLst>
      <p:ext uri="{BB962C8B-B14F-4D97-AF65-F5344CB8AC3E}">
        <p14:creationId xmlns:p14="http://schemas.microsoft.com/office/powerpoint/2010/main" val="1238261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solidFill>
                  <a:schemeClr val="tx1">
                    <a:lumMod val="75000"/>
                    <a:lumOff val="25000"/>
                  </a:schemeClr>
                </a:solidFill>
              </a:rPr>
              <a:t>Kommunikasjon</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normAutofit/>
          </a:bodyPr>
          <a:lstStyle/>
          <a:p>
            <a:r>
              <a:rPr lang="nb-NO" sz="2700" dirty="0" err="1" smtClean="0">
                <a:solidFill>
                  <a:schemeClr val="tx1">
                    <a:lumMod val="75000"/>
                    <a:lumOff val="25000"/>
                  </a:schemeClr>
                </a:solidFill>
              </a:rPr>
              <a:t>communicare</a:t>
            </a:r>
            <a:r>
              <a:rPr lang="nb-NO" sz="2700" dirty="0" smtClean="0">
                <a:solidFill>
                  <a:schemeClr val="tx1">
                    <a:lumMod val="75000"/>
                    <a:lumOff val="25000"/>
                  </a:schemeClr>
                </a:solidFill>
              </a:rPr>
              <a:t> </a:t>
            </a:r>
            <a:r>
              <a:rPr lang="nb-NO" sz="2700" dirty="0">
                <a:solidFill>
                  <a:schemeClr val="tx1">
                    <a:lumMod val="75000"/>
                    <a:lumOff val="25000"/>
                  </a:schemeClr>
                </a:solidFill>
              </a:rPr>
              <a:t>– gjøre noe </a:t>
            </a:r>
            <a:r>
              <a:rPr lang="nb-NO" sz="2700" dirty="0" smtClean="0">
                <a:solidFill>
                  <a:schemeClr val="tx1">
                    <a:lumMod val="75000"/>
                    <a:lumOff val="25000"/>
                  </a:schemeClr>
                </a:solidFill>
              </a:rPr>
              <a:t>felles</a:t>
            </a:r>
            <a:endParaRPr lang="nb-NO" sz="2700" dirty="0">
              <a:solidFill>
                <a:schemeClr val="tx1">
                  <a:lumMod val="75000"/>
                  <a:lumOff val="25000"/>
                </a:schemeClr>
              </a:solidFill>
            </a:endParaRPr>
          </a:p>
          <a:p>
            <a:r>
              <a:rPr lang="nb-NO" sz="2700" dirty="0" smtClean="0">
                <a:solidFill>
                  <a:schemeClr val="tx1">
                    <a:lumMod val="75000"/>
                    <a:lumOff val="25000"/>
                  </a:schemeClr>
                </a:solidFill>
              </a:rPr>
              <a:t>skriftlig </a:t>
            </a:r>
            <a:r>
              <a:rPr lang="nb-NO" sz="2700" dirty="0">
                <a:solidFill>
                  <a:schemeClr val="tx1">
                    <a:lumMod val="75000"/>
                    <a:lumOff val="25000"/>
                  </a:schemeClr>
                </a:solidFill>
              </a:rPr>
              <a:t>og muntlig</a:t>
            </a:r>
          </a:p>
          <a:p>
            <a:r>
              <a:rPr lang="nb-NO" sz="2700" dirty="0" smtClean="0">
                <a:solidFill>
                  <a:schemeClr val="tx1">
                    <a:lumMod val="75000"/>
                    <a:lumOff val="25000"/>
                  </a:schemeClr>
                </a:solidFill>
              </a:rPr>
              <a:t>verbal </a:t>
            </a:r>
            <a:r>
              <a:rPr lang="nb-NO" sz="2700" dirty="0">
                <a:solidFill>
                  <a:schemeClr val="tx1">
                    <a:lumMod val="75000"/>
                    <a:lumOff val="25000"/>
                  </a:schemeClr>
                </a:solidFill>
              </a:rPr>
              <a:t>og ikke-verbal</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1816163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solidFill>
                  <a:schemeClr val="tx1">
                    <a:lumMod val="75000"/>
                    <a:lumOff val="25000"/>
                  </a:schemeClr>
                </a:solidFill>
              </a:rPr>
              <a:t>Retorikk – læren om talekunsten</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lstStyle/>
          <a:p>
            <a:endParaRPr lang="nb-NO" dirty="0">
              <a:solidFill>
                <a:schemeClr val="tx1">
                  <a:lumMod val="75000"/>
                  <a:lumOff val="25000"/>
                </a:schemeClr>
              </a:solidFill>
            </a:endParaRPr>
          </a:p>
          <a:p>
            <a:pPr marL="0" indent="0">
              <a:buNone/>
            </a:pPr>
            <a:r>
              <a:rPr lang="nb-NO" sz="2700" dirty="0">
                <a:solidFill>
                  <a:schemeClr val="tx1">
                    <a:lumMod val="75000"/>
                    <a:lumOff val="25000"/>
                  </a:schemeClr>
                </a:solidFill>
              </a:rPr>
              <a:t>De begrepene vi bruker, kaller vi retoriske appellformer. Det handler om å appellere til tilhørernes fornuft og følelser</a:t>
            </a:r>
            <a:r>
              <a:rPr lang="nb-NO" dirty="0">
                <a:solidFill>
                  <a:schemeClr val="tx1">
                    <a:lumMod val="75000"/>
                    <a:lumOff val="25000"/>
                  </a:schemeClr>
                </a:solidFill>
              </a:rPr>
              <a:t>. </a:t>
            </a:r>
            <a:endParaRPr lang="nb-NO" dirty="0" smtClean="0">
              <a:solidFill>
                <a:schemeClr val="tx1">
                  <a:lumMod val="75000"/>
                  <a:lumOff val="25000"/>
                </a:schemeClr>
              </a:solidFill>
            </a:endParaRPr>
          </a:p>
          <a:p>
            <a:pPr marL="0" indent="0">
              <a:buNone/>
            </a:pPr>
            <a:endParaRPr lang="nb-NO" dirty="0">
              <a:solidFill>
                <a:schemeClr val="tx1">
                  <a:lumMod val="75000"/>
                  <a:lumOff val="25000"/>
                </a:schemeClr>
              </a:solidFill>
            </a:endParaRPr>
          </a:p>
        </p:txBody>
      </p:sp>
    </p:spTree>
    <p:extLst>
      <p:ext uri="{BB962C8B-B14F-4D97-AF65-F5344CB8AC3E}">
        <p14:creationId xmlns:p14="http://schemas.microsoft.com/office/powerpoint/2010/main" val="2036189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solidFill>
                  <a:schemeClr val="tx1">
                    <a:lumMod val="75000"/>
                    <a:lumOff val="25000"/>
                  </a:schemeClr>
                </a:solidFill>
              </a:rPr>
              <a:t>Etos</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normAutofit/>
          </a:bodyPr>
          <a:lstStyle/>
          <a:p>
            <a:r>
              <a:rPr lang="nb-NO" sz="2700" dirty="0" smtClean="0">
                <a:solidFill>
                  <a:schemeClr val="tx1">
                    <a:lumMod val="75000"/>
                    <a:lumOff val="25000"/>
                  </a:schemeClr>
                </a:solidFill>
              </a:rPr>
              <a:t>troverdighet</a:t>
            </a:r>
            <a:r>
              <a:rPr lang="nb-NO" sz="2700" dirty="0">
                <a:solidFill>
                  <a:schemeClr val="tx1">
                    <a:lumMod val="75000"/>
                    <a:lumOff val="25000"/>
                  </a:schemeClr>
                </a:solidFill>
              </a:rPr>
              <a:t>, tillit</a:t>
            </a:r>
          </a:p>
          <a:p>
            <a:r>
              <a:rPr lang="nb-NO" sz="2700" dirty="0" smtClean="0">
                <a:solidFill>
                  <a:schemeClr val="tx1">
                    <a:lumMod val="75000"/>
                    <a:lumOff val="25000"/>
                  </a:schemeClr>
                </a:solidFill>
              </a:rPr>
              <a:t>taleren </a:t>
            </a:r>
            <a:r>
              <a:rPr lang="nb-NO" sz="2700" dirty="0">
                <a:solidFill>
                  <a:schemeClr val="tx1">
                    <a:lumMod val="75000"/>
                    <a:lumOff val="25000"/>
                  </a:schemeClr>
                </a:solidFill>
              </a:rPr>
              <a:t>må ha troverdighet for at tilhørerne skal tro på budskapet</a:t>
            </a:r>
          </a:p>
          <a:p>
            <a:r>
              <a:rPr lang="nb-NO" sz="2700" dirty="0" smtClean="0">
                <a:solidFill>
                  <a:schemeClr val="tx1">
                    <a:lumMod val="75000"/>
                    <a:lumOff val="25000"/>
                  </a:schemeClr>
                </a:solidFill>
              </a:rPr>
              <a:t>kunnskap </a:t>
            </a:r>
            <a:r>
              <a:rPr lang="nb-NO" sz="2700" dirty="0">
                <a:solidFill>
                  <a:schemeClr val="tx1">
                    <a:lumMod val="75000"/>
                    <a:lumOff val="25000"/>
                  </a:schemeClr>
                </a:solidFill>
              </a:rPr>
              <a:t>og erfaring skaper troverdighet og tillit</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3228231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solidFill>
                  <a:schemeClr val="tx1">
                    <a:lumMod val="75000"/>
                    <a:lumOff val="25000"/>
                  </a:schemeClr>
                </a:solidFill>
              </a:rPr>
              <a:t>Logos</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normAutofit/>
          </a:bodyPr>
          <a:lstStyle/>
          <a:p>
            <a:r>
              <a:rPr lang="nb-NO" sz="2700" dirty="0" smtClean="0">
                <a:solidFill>
                  <a:schemeClr val="tx1">
                    <a:lumMod val="75000"/>
                    <a:lumOff val="25000"/>
                  </a:schemeClr>
                </a:solidFill>
              </a:rPr>
              <a:t>fornuft</a:t>
            </a:r>
            <a:endParaRPr lang="nb-NO" sz="2700" dirty="0">
              <a:solidFill>
                <a:schemeClr val="tx1">
                  <a:lumMod val="75000"/>
                  <a:lumOff val="25000"/>
                </a:schemeClr>
              </a:solidFill>
            </a:endParaRPr>
          </a:p>
          <a:p>
            <a:r>
              <a:rPr lang="nb-NO" sz="2700" dirty="0" smtClean="0">
                <a:solidFill>
                  <a:schemeClr val="tx1">
                    <a:lumMod val="75000"/>
                    <a:lumOff val="25000"/>
                  </a:schemeClr>
                </a:solidFill>
              </a:rPr>
              <a:t>gjelder </a:t>
            </a:r>
            <a:r>
              <a:rPr lang="nb-NO" sz="2700" dirty="0">
                <a:solidFill>
                  <a:schemeClr val="tx1">
                    <a:lumMod val="75000"/>
                    <a:lumOff val="25000"/>
                  </a:schemeClr>
                </a:solidFill>
              </a:rPr>
              <a:t>selve saksframstillingen</a:t>
            </a:r>
          </a:p>
          <a:p>
            <a:r>
              <a:rPr lang="nb-NO" sz="2700" dirty="0" smtClean="0">
                <a:solidFill>
                  <a:schemeClr val="tx1">
                    <a:lumMod val="75000"/>
                    <a:lumOff val="25000"/>
                  </a:schemeClr>
                </a:solidFill>
              </a:rPr>
              <a:t>du </a:t>
            </a:r>
            <a:r>
              <a:rPr lang="nb-NO" sz="2700" dirty="0">
                <a:solidFill>
                  <a:schemeClr val="tx1">
                    <a:lumMod val="75000"/>
                    <a:lumOff val="25000"/>
                  </a:schemeClr>
                </a:solidFill>
              </a:rPr>
              <a:t>må framstille noe som sant eller </a:t>
            </a:r>
            <a:r>
              <a:rPr lang="nb-NO" sz="2700" dirty="0">
                <a:solidFill>
                  <a:schemeClr val="tx1">
                    <a:lumMod val="75000"/>
                    <a:lumOff val="25000"/>
                  </a:schemeClr>
                </a:solidFill>
              </a:rPr>
              <a:t>sannsynlig </a:t>
            </a:r>
          </a:p>
          <a:p>
            <a:r>
              <a:rPr lang="nb-NO" sz="2700" dirty="0" smtClean="0">
                <a:solidFill>
                  <a:schemeClr val="tx1">
                    <a:lumMod val="75000"/>
                    <a:lumOff val="25000"/>
                  </a:schemeClr>
                </a:solidFill>
              </a:rPr>
              <a:t>gode </a:t>
            </a:r>
            <a:r>
              <a:rPr lang="nb-NO" sz="2700" dirty="0">
                <a:solidFill>
                  <a:schemeClr val="tx1">
                    <a:lumMod val="75000"/>
                    <a:lumOff val="25000"/>
                  </a:schemeClr>
                </a:solidFill>
              </a:rPr>
              <a:t>argumenter, statistikk, fakta </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3033792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solidFill>
                  <a:schemeClr val="tx1">
                    <a:lumMod val="75000"/>
                    <a:lumOff val="25000"/>
                  </a:schemeClr>
                </a:solidFill>
              </a:rPr>
              <a:t>Patos</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normAutofit/>
          </a:bodyPr>
          <a:lstStyle/>
          <a:p>
            <a:r>
              <a:rPr lang="nb-NO" sz="2700" dirty="0" smtClean="0">
                <a:solidFill>
                  <a:schemeClr val="tx1">
                    <a:lumMod val="75000"/>
                    <a:lumOff val="25000"/>
                  </a:schemeClr>
                </a:solidFill>
              </a:rPr>
              <a:t>følelser</a:t>
            </a:r>
            <a:endParaRPr lang="nb-NO" sz="2700" dirty="0">
              <a:solidFill>
                <a:schemeClr val="tx1">
                  <a:lumMod val="75000"/>
                  <a:lumOff val="25000"/>
                </a:schemeClr>
              </a:solidFill>
            </a:endParaRPr>
          </a:p>
          <a:p>
            <a:r>
              <a:rPr lang="nb-NO" sz="2700" dirty="0" smtClean="0">
                <a:solidFill>
                  <a:schemeClr val="tx1">
                    <a:lumMod val="75000"/>
                    <a:lumOff val="25000"/>
                  </a:schemeClr>
                </a:solidFill>
              </a:rPr>
              <a:t>gjelder </a:t>
            </a:r>
            <a:r>
              <a:rPr lang="nb-NO" sz="2700" dirty="0">
                <a:solidFill>
                  <a:schemeClr val="tx1">
                    <a:lumMod val="75000"/>
                    <a:lumOff val="25000"/>
                  </a:schemeClr>
                </a:solidFill>
              </a:rPr>
              <a:t>mottakeren, tilhøreren.</a:t>
            </a:r>
          </a:p>
          <a:p>
            <a:r>
              <a:rPr lang="nb-NO" sz="2700" dirty="0" smtClean="0">
                <a:solidFill>
                  <a:schemeClr val="tx1">
                    <a:lumMod val="75000"/>
                    <a:lumOff val="25000"/>
                  </a:schemeClr>
                </a:solidFill>
              </a:rPr>
              <a:t>når </a:t>
            </a:r>
            <a:r>
              <a:rPr lang="nb-NO" sz="2700" dirty="0">
                <a:solidFill>
                  <a:schemeClr val="tx1">
                    <a:lumMod val="75000"/>
                    <a:lumOff val="25000"/>
                  </a:schemeClr>
                </a:solidFill>
              </a:rPr>
              <a:t>du skal prøve å påvirke noen og få deres oppmerksomhet, er det et godt råd å spille på følelsene deres. </a:t>
            </a:r>
            <a:r>
              <a:rPr lang="nb-NO" sz="2700" dirty="0">
                <a:solidFill>
                  <a:schemeClr val="tx1">
                    <a:lumMod val="75000"/>
                    <a:lumOff val="25000"/>
                  </a:schemeClr>
                </a:solidFill>
              </a:rPr>
              <a:t>Da kan du få dem til å reagere. </a:t>
            </a:r>
            <a:endParaRPr lang="nb-NO" sz="2700" dirty="0">
              <a:solidFill>
                <a:schemeClr val="tx1">
                  <a:lumMod val="75000"/>
                  <a:lumOff val="25000"/>
                </a:schemeClr>
              </a:solidFill>
            </a:endParaRPr>
          </a:p>
          <a:p>
            <a:r>
              <a:rPr lang="nb-NO" sz="2700" dirty="0" smtClean="0">
                <a:solidFill>
                  <a:schemeClr val="tx1">
                    <a:lumMod val="75000"/>
                    <a:lumOff val="25000"/>
                  </a:schemeClr>
                </a:solidFill>
              </a:rPr>
              <a:t>negative </a:t>
            </a:r>
            <a:r>
              <a:rPr lang="nb-NO" sz="2700" dirty="0">
                <a:solidFill>
                  <a:schemeClr val="tx1">
                    <a:lumMod val="75000"/>
                    <a:lumOff val="25000"/>
                  </a:schemeClr>
                </a:solidFill>
              </a:rPr>
              <a:t>ord, positive ord, eksempler som får fram følelser – for eksempel sultne barn</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3386988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solidFill>
                  <a:schemeClr val="tx1">
                    <a:lumMod val="75000"/>
                    <a:lumOff val="25000"/>
                  </a:schemeClr>
                </a:solidFill>
              </a:rPr>
              <a:t>Kairos</a:t>
            </a:r>
            <a:endParaRPr lang="nb-NO" dirty="0">
              <a:solidFill>
                <a:schemeClr val="tx1">
                  <a:lumMod val="75000"/>
                  <a:lumOff val="25000"/>
                </a:schemeClr>
              </a:solidFill>
            </a:endParaRPr>
          </a:p>
        </p:txBody>
      </p:sp>
      <p:sp>
        <p:nvSpPr>
          <p:cNvPr id="3" name="Plassholder for innhold 2"/>
          <p:cNvSpPr>
            <a:spLocks noGrp="1"/>
          </p:cNvSpPr>
          <p:nvPr>
            <p:ph idx="1"/>
          </p:nvPr>
        </p:nvSpPr>
        <p:spPr/>
        <p:txBody>
          <a:bodyPr>
            <a:normAutofit/>
          </a:bodyPr>
          <a:lstStyle/>
          <a:p>
            <a:r>
              <a:rPr lang="nb-NO" sz="2700" dirty="0" smtClean="0">
                <a:solidFill>
                  <a:schemeClr val="tx1">
                    <a:lumMod val="75000"/>
                    <a:lumOff val="25000"/>
                  </a:schemeClr>
                </a:solidFill>
              </a:rPr>
              <a:t>sammenhengen </a:t>
            </a:r>
            <a:r>
              <a:rPr lang="nb-NO" sz="2700" dirty="0">
                <a:solidFill>
                  <a:schemeClr val="tx1">
                    <a:lumMod val="75000"/>
                    <a:lumOff val="25000"/>
                  </a:schemeClr>
                </a:solidFill>
              </a:rPr>
              <a:t>– konteksten</a:t>
            </a:r>
          </a:p>
          <a:p>
            <a:r>
              <a:rPr lang="nb-NO" sz="2700" dirty="0" smtClean="0">
                <a:solidFill>
                  <a:schemeClr val="tx1">
                    <a:lumMod val="75000"/>
                    <a:lumOff val="25000"/>
                  </a:schemeClr>
                </a:solidFill>
              </a:rPr>
              <a:t>det </a:t>
            </a:r>
            <a:r>
              <a:rPr lang="nb-NO" sz="2700" dirty="0">
                <a:solidFill>
                  <a:schemeClr val="tx1">
                    <a:lumMod val="75000"/>
                    <a:lumOff val="25000"/>
                  </a:schemeClr>
                </a:solidFill>
              </a:rPr>
              <a:t>kan være viktig å vite noe å tidspunktet for presentasjonen eller situasjonen den skal holdes i</a:t>
            </a:r>
            <a:endParaRPr lang="nb-NO" sz="2700" dirty="0">
              <a:solidFill>
                <a:schemeClr val="tx1">
                  <a:lumMod val="75000"/>
                  <a:lumOff val="25000"/>
                </a:schemeClr>
              </a:solidFill>
            </a:endParaRPr>
          </a:p>
        </p:txBody>
      </p:sp>
    </p:spTree>
    <p:extLst>
      <p:ext uri="{BB962C8B-B14F-4D97-AF65-F5344CB8AC3E}">
        <p14:creationId xmlns:p14="http://schemas.microsoft.com/office/powerpoint/2010/main" val="2335440242"/>
      </p:ext>
    </p:extLst>
  </p:cSld>
  <p:clrMapOvr>
    <a:masterClrMapping/>
  </p:clrMapOvr>
</p:sld>
</file>

<file path=ppt/theme/theme1.xml><?xml version="1.0" encoding="utf-8"?>
<a:theme xmlns:a="http://schemas.openxmlformats.org/drawingml/2006/main" name="Signatur_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ignatur" id="{8CF572B0-1DDD-49BE-9D92-0028828C508B}" vid="{AB2E183D-4FDF-4205-98FC-EAD33CE9375C}"/>
    </a:ext>
  </a:extLst>
</a:theme>
</file>

<file path=docProps/app.xml><?xml version="1.0" encoding="utf-8"?>
<Properties xmlns="http://schemas.openxmlformats.org/officeDocument/2006/extended-properties" xmlns:vt="http://schemas.openxmlformats.org/officeDocument/2006/docPropsVTypes">
  <Template/>
  <TotalTime>255</TotalTime>
  <Words>381</Words>
  <Application>Microsoft Office PowerPoint</Application>
  <PresentationFormat>Skjermfremvisning (4:3)</PresentationFormat>
  <Paragraphs>48</Paragraphs>
  <Slides>11</Slides>
  <Notes>0</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11</vt:i4>
      </vt:variant>
    </vt:vector>
  </HeadingPairs>
  <TitlesOfParts>
    <vt:vector size="14" baseType="lpstr">
      <vt:lpstr>Arial</vt:lpstr>
      <vt:lpstr>Calibri</vt:lpstr>
      <vt:lpstr>Signatur_mal</vt:lpstr>
      <vt:lpstr>PowerPoint-presentasjon</vt:lpstr>
      <vt:lpstr>Kompetansemål</vt:lpstr>
      <vt:lpstr>Før du leser</vt:lpstr>
      <vt:lpstr>Kommunikasjon</vt:lpstr>
      <vt:lpstr>Retorikk – læren om talekunsten</vt:lpstr>
      <vt:lpstr>Etos</vt:lpstr>
      <vt:lpstr>Logos</vt:lpstr>
      <vt:lpstr>Patos</vt:lpstr>
      <vt:lpstr>Kairos</vt:lpstr>
      <vt:lpstr>Framføringen</vt:lpstr>
      <vt:lpstr>Diskusjon og debatt</vt:lpstr>
    </vt:vector>
  </TitlesOfParts>
  <Company>Fagbokforlaget VB 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Muntlig kommunikasjon</dc:title>
  <dc:creator>Ingvild Sommer</dc:creator>
  <cp:lastModifiedBy>Ingvild Sommer</cp:lastModifiedBy>
  <cp:revision>7</cp:revision>
  <dcterms:created xsi:type="dcterms:W3CDTF">2013-08-08T07:19:57Z</dcterms:created>
  <dcterms:modified xsi:type="dcterms:W3CDTF">2014-08-26T09:44:31Z</dcterms:modified>
</cp:coreProperties>
</file>