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1065961" y="2132856"/>
            <a:ext cx="696242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sz="2400" dirty="0" smtClean="0"/>
              <a:t>Hovudverk</a:t>
            </a:r>
            <a:r>
              <a:rPr lang="nn-NO" sz="2400" dirty="0"/>
              <a:t>: </a:t>
            </a:r>
            <a:r>
              <a:rPr lang="nn-NO" sz="2400" i="1" dirty="0"/>
              <a:t>Norges </a:t>
            </a:r>
            <a:r>
              <a:rPr lang="nn-NO" sz="2400" i="1" dirty="0" err="1"/>
              <a:t>Riiges</a:t>
            </a:r>
            <a:r>
              <a:rPr lang="nn-NO" sz="2400" i="1" dirty="0"/>
              <a:t> Historie </a:t>
            </a:r>
            <a:r>
              <a:rPr lang="nn-NO" sz="2400" dirty="0"/>
              <a:t>(</a:t>
            </a:r>
            <a:r>
              <a:rPr lang="nn-NO" sz="2400" dirty="0" smtClean="0"/>
              <a:t>1771–1781</a:t>
            </a:r>
            <a:r>
              <a:rPr lang="nn-NO" sz="2400" dirty="0"/>
              <a:t>)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sz="2400" dirty="0" smtClean="0"/>
              <a:t>Samsvar </a:t>
            </a:r>
            <a:r>
              <a:rPr lang="nn-NO" sz="2400" dirty="0"/>
              <a:t>mellom natur og menneskelege eigenskapar </a:t>
            </a:r>
            <a:r>
              <a:rPr lang="nn-NO" sz="2400" dirty="0" smtClean="0"/>
              <a:t>(</a:t>
            </a:r>
            <a:r>
              <a:rPr lang="nn-NO" sz="2400" dirty="0"/>
              <a:t>geografisk determinisme, klimateorien)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sz="2400" dirty="0" smtClean="0"/>
              <a:t>Hylla </a:t>
            </a:r>
            <a:r>
              <a:rPr lang="nn-NO" sz="2400" dirty="0"/>
              <a:t>friluftsliv, idrett, fysiske aktivitetar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sz="2400" dirty="0" smtClean="0"/>
              <a:t>Nordmenn </a:t>
            </a:r>
            <a:r>
              <a:rPr lang="nn-NO" sz="2400" dirty="0"/>
              <a:t>er hardføre, tøffe, sjølvstendige – </a:t>
            </a:r>
            <a:r>
              <a:rPr lang="nn-NO" sz="2400" dirty="0" smtClean="0"/>
              <a:t>forma av </a:t>
            </a:r>
            <a:r>
              <a:rPr lang="nn-NO" sz="2400" dirty="0"/>
              <a:t>landskap og natur</a:t>
            </a:r>
          </a:p>
          <a:p>
            <a:endParaRPr lang="nn-NO" dirty="0"/>
          </a:p>
        </p:txBody>
      </p:sp>
      <p:sp>
        <p:nvSpPr>
          <p:cNvPr id="3" name="Rektangel 2"/>
          <p:cNvSpPr/>
          <p:nvPr/>
        </p:nvSpPr>
        <p:spPr>
          <a:xfrm>
            <a:off x="1061397" y="905023"/>
            <a:ext cx="665291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4000" b="1" dirty="0">
                <a:solidFill>
                  <a:schemeClr val="dk1"/>
                </a:solidFill>
              </a:rPr>
              <a:t>Gerhard Schøning (</a:t>
            </a:r>
            <a:r>
              <a:rPr lang="nn-NO" sz="4000" b="1" dirty="0" smtClean="0">
                <a:solidFill>
                  <a:schemeClr val="dk1"/>
                </a:solidFill>
              </a:rPr>
              <a:t>1722–1780</a:t>
            </a:r>
            <a:r>
              <a:rPr lang="nn-NO" sz="4000" b="1" dirty="0">
                <a:solidFill>
                  <a:schemeClr val="dk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99592" y="1268760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  <a:defRPr/>
            </a:pPr>
            <a:r>
              <a:rPr lang="nn-NO" sz="2400" dirty="0"/>
              <a:t>Påverknad frå Schøning:</a:t>
            </a:r>
          </a:p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b-NO" sz="2400" dirty="0"/>
              <a:t>Claus Frimann: «En </a:t>
            </a:r>
            <a:r>
              <a:rPr lang="nb-NO" sz="2400" dirty="0" err="1"/>
              <a:t>Birkebeener</a:t>
            </a:r>
            <a:r>
              <a:rPr lang="nb-NO" sz="2400" dirty="0"/>
              <a:t>-Sang» (1790)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b-NO" sz="2400" dirty="0"/>
              <a:t>Johan Nordahl Brun: «For Norge, </a:t>
            </a:r>
            <a:r>
              <a:rPr lang="nb-NO" sz="2400" dirty="0" err="1"/>
              <a:t>Kiempers</a:t>
            </a:r>
            <a:r>
              <a:rPr lang="nb-NO" sz="2400" dirty="0"/>
              <a:t> Fødeland» (trykt 1782)</a:t>
            </a:r>
          </a:p>
          <a:p>
            <a:pPr>
              <a:defRPr/>
            </a:pPr>
            <a:endParaRPr lang="nn-NO" sz="2400" dirty="0"/>
          </a:p>
          <a:p>
            <a:endParaRPr lang="nn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43608" y="2204864"/>
            <a:ext cx="67687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2400" dirty="0">
              <a:cs typeface="Times New Roman" pitchFamily="18" charset="0"/>
            </a:endParaRPr>
          </a:p>
          <a:p>
            <a:r>
              <a:rPr lang="nn-NO" altLang="nb-NO" sz="2400" i="1" dirty="0"/>
              <a:t>«</a:t>
            </a:r>
            <a:r>
              <a:rPr lang="da-DK" altLang="nb-NO" sz="2400" i="1" dirty="0"/>
              <a:t>Den evangelisk-lutherske Religion forbliver Statens offentlige Religion. De Indvaanere, der bekjende seg til den, ere forpligtede til at opdrage sine Børn i samme. </a:t>
            </a:r>
            <a:r>
              <a:rPr lang="nn-NO" altLang="nb-NO" sz="2400" i="1" dirty="0" err="1"/>
              <a:t>Jesuitter</a:t>
            </a:r>
            <a:r>
              <a:rPr lang="nn-NO" altLang="nb-NO" sz="2400" i="1" dirty="0"/>
              <a:t> og </a:t>
            </a:r>
            <a:r>
              <a:rPr lang="nn-NO" altLang="nb-NO" sz="2400" i="1" dirty="0" err="1"/>
              <a:t>Munkeordner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maa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ikke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taales</a:t>
            </a:r>
            <a:r>
              <a:rPr lang="nn-NO" altLang="nb-NO" sz="2400" i="1" dirty="0"/>
              <a:t>. </a:t>
            </a:r>
            <a:r>
              <a:rPr lang="nn-NO" altLang="nb-NO" sz="2400" i="1" dirty="0" err="1"/>
              <a:t>Jøder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ere</a:t>
            </a:r>
            <a:r>
              <a:rPr lang="nn-NO" altLang="nb-NO" sz="2400" i="1" dirty="0"/>
              <a:t> fremdeles </a:t>
            </a:r>
            <a:r>
              <a:rPr lang="nn-NO" altLang="nb-NO" sz="2400" i="1" dirty="0" err="1"/>
              <a:t>udelukkede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fra</a:t>
            </a:r>
            <a:r>
              <a:rPr lang="nn-NO" altLang="nb-NO" sz="2400" i="1" dirty="0"/>
              <a:t> </a:t>
            </a:r>
            <a:r>
              <a:rPr lang="nn-NO" altLang="nb-NO" sz="2400" i="1" dirty="0" err="1"/>
              <a:t>Adgang</a:t>
            </a:r>
            <a:r>
              <a:rPr lang="nn-NO" altLang="nb-NO" sz="2400" i="1" dirty="0"/>
              <a:t> til </a:t>
            </a:r>
            <a:r>
              <a:rPr lang="nn-NO" altLang="nb-NO" sz="2400" i="1" dirty="0" err="1"/>
              <a:t>Riget</a:t>
            </a:r>
            <a:r>
              <a:rPr lang="nn-NO" altLang="nb-NO" sz="2400" i="1" dirty="0" smtClean="0"/>
              <a:t>»</a:t>
            </a:r>
            <a:endParaRPr lang="nb-NO" altLang="nb-NO" sz="2400" i="1" dirty="0"/>
          </a:p>
          <a:p>
            <a:pPr algn="r"/>
            <a:r>
              <a:rPr lang="nn-NO" sz="2400" dirty="0" smtClean="0"/>
              <a:t>(§ </a:t>
            </a:r>
            <a:r>
              <a:rPr lang="nn-NO" sz="2400" dirty="0"/>
              <a:t>2)</a:t>
            </a:r>
          </a:p>
          <a:p>
            <a:endParaRPr lang="nn-NO" sz="2400" dirty="0"/>
          </a:p>
        </p:txBody>
      </p:sp>
      <p:sp>
        <p:nvSpPr>
          <p:cNvPr id="5" name="Rektangel 4"/>
          <p:cNvSpPr/>
          <p:nvPr/>
        </p:nvSpPr>
        <p:spPr>
          <a:xfrm>
            <a:off x="2273484" y="836712"/>
            <a:ext cx="43090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altLang="nb-NO" sz="4000" b="1" dirty="0">
                <a:solidFill>
                  <a:schemeClr val="dk1"/>
                </a:solidFill>
              </a:rPr>
              <a:t>Grunnlova av 1814:</a:t>
            </a:r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908720"/>
            <a:ext cx="705678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Ikkje alle passa inn:</a:t>
            </a:r>
          </a:p>
          <a:p>
            <a:endParaRPr lang="nn-NO" sz="2400" dirty="0"/>
          </a:p>
          <a:p>
            <a:r>
              <a:rPr lang="nb-NO" altLang="nb-NO" sz="2400" i="1" dirty="0">
                <a:cs typeface="Times New Roman" pitchFamily="18" charset="0"/>
              </a:rPr>
              <a:t>«Samene, kvenene, romanifolket, skogfinnene og jødene passet dårlig inn i den konstruerte oppfatningen av hva det ville si å være norsk, med sin avvikende religion, språk, kultur og levesett – i tillegg til eventuelle fysiske </a:t>
            </a:r>
            <a:r>
              <a:rPr lang="nb-NO" altLang="nb-NO" sz="2400" i="1" dirty="0" smtClean="0">
                <a:cs typeface="Times New Roman" pitchFamily="18" charset="0"/>
              </a:rPr>
              <a:t>særtrekk.»</a:t>
            </a:r>
          </a:p>
          <a:p>
            <a:endParaRPr lang="nb-NO" altLang="nb-NO" sz="2400" dirty="0">
              <a:cs typeface="Times New Roman" pitchFamily="18" charset="0"/>
            </a:endParaRPr>
          </a:p>
          <a:p>
            <a:pPr algn="r"/>
            <a:r>
              <a:rPr lang="nb-NO" altLang="nb-NO" sz="2000" dirty="0">
                <a:cs typeface="Times New Roman" pitchFamily="18" charset="0"/>
              </a:rPr>
              <a:t>(Aas og Vestgården: </a:t>
            </a:r>
            <a:r>
              <a:rPr lang="nb-NO" altLang="nb-NO" sz="2000" i="1" dirty="0">
                <a:cs typeface="Times New Roman" pitchFamily="18" charset="0"/>
              </a:rPr>
              <a:t>Skammens historie</a:t>
            </a:r>
            <a:r>
              <a:rPr lang="nb-NO" altLang="nb-NO" sz="2000" dirty="0">
                <a:cs typeface="Times New Roman" pitchFamily="18" charset="0"/>
              </a:rPr>
              <a:t>, 2014)</a:t>
            </a:r>
          </a:p>
          <a:p>
            <a:endParaRPr lang="nn-NO" sz="20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15616" y="1412776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To viktige </a:t>
            </a:r>
            <a:r>
              <a:rPr lang="nn-NO" sz="2400" b="1" dirty="0" smtClean="0"/>
              <a:t>skilje</a:t>
            </a:r>
          </a:p>
          <a:p>
            <a:endParaRPr lang="nn-NO" sz="2400" dirty="0"/>
          </a:p>
          <a:p>
            <a:r>
              <a:rPr lang="nn-NO" sz="2400" dirty="0"/>
              <a:t>A.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Politisk </a:t>
            </a:r>
            <a:r>
              <a:rPr lang="nn-NO" sz="2400" dirty="0"/>
              <a:t>nasjonsbygging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Kulturell </a:t>
            </a:r>
            <a:r>
              <a:rPr lang="nn-NO" sz="2400" dirty="0"/>
              <a:t>nasjonsbygging</a:t>
            </a:r>
          </a:p>
          <a:p>
            <a:pPr>
              <a:buFontTx/>
              <a:buChar char="-"/>
            </a:pPr>
            <a:endParaRPr lang="nn-NO" sz="2400" dirty="0"/>
          </a:p>
          <a:p>
            <a:r>
              <a:rPr lang="nn-NO" sz="2400" dirty="0"/>
              <a:t>B. 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Patriotisme </a:t>
            </a:r>
            <a:r>
              <a:rPr lang="nn-NO" sz="2400" dirty="0" smtClean="0"/>
              <a:t>– </a:t>
            </a:r>
            <a:r>
              <a:rPr lang="nn-NO" sz="2400" dirty="0"/>
              <a:t>Nasjonalisme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43608" y="1340768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Tre viktige vitskapar i nasjonsbygginga – for utforminga av det typisk norske:</a:t>
            </a:r>
          </a:p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b="1" dirty="0" smtClean="0"/>
              <a:t>Historie</a:t>
            </a:r>
            <a:r>
              <a:rPr lang="nn-NO" sz="2400" b="1" dirty="0"/>
              <a:t>:</a:t>
            </a:r>
            <a:r>
              <a:rPr lang="nn-NO" sz="2400" dirty="0"/>
              <a:t> ein norsk «gullalder» i mellomalderen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b="1" dirty="0" smtClean="0"/>
              <a:t>Folkeminne</a:t>
            </a:r>
            <a:r>
              <a:rPr lang="nn-NO" sz="2400" b="1" dirty="0"/>
              <a:t>:</a:t>
            </a:r>
            <a:r>
              <a:rPr lang="nn-NO" sz="2400" dirty="0"/>
              <a:t> innsamling av eventyr, segner, folkeviser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b="1" dirty="0" smtClean="0"/>
              <a:t>Språkvitskap</a:t>
            </a:r>
            <a:r>
              <a:rPr lang="nn-NO" sz="2400" b="1" dirty="0"/>
              <a:t>:</a:t>
            </a:r>
            <a:r>
              <a:rPr lang="nn-NO" sz="2400" dirty="0"/>
              <a:t> språk som kjennemerke på ein nasjon</a:t>
            </a:r>
          </a:p>
          <a:p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1484784"/>
            <a:ext cx="6768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Eit nytt blikk på </a:t>
            </a:r>
            <a:r>
              <a:rPr lang="nn-NO" sz="2400" b="1" dirty="0" smtClean="0"/>
              <a:t>landskapet/naturen </a:t>
            </a:r>
            <a:br>
              <a:rPr lang="nn-NO" sz="2400" b="1" dirty="0" smtClean="0"/>
            </a:br>
            <a:r>
              <a:rPr lang="nn-NO" sz="2400" b="1" dirty="0" smtClean="0"/>
              <a:t>i </a:t>
            </a:r>
            <a:r>
              <a:rPr lang="nn-NO" sz="2400" b="1" dirty="0"/>
              <a:t>løpet av 1800-talet:</a:t>
            </a:r>
          </a:p>
          <a:p>
            <a:endParaRPr lang="nn-NO" sz="2400" dirty="0"/>
          </a:p>
          <a:p>
            <a:r>
              <a:rPr lang="nn-NO" sz="2400" dirty="0"/>
              <a:t>Frå </a:t>
            </a:r>
            <a:r>
              <a:rPr lang="nn-NO" sz="2400" b="1" dirty="0"/>
              <a:t>nytte</a:t>
            </a:r>
            <a:r>
              <a:rPr lang="nn-NO" sz="2400" dirty="0"/>
              <a:t>landskap til </a:t>
            </a:r>
            <a:r>
              <a:rPr lang="nn-NO" sz="2400" b="1" dirty="0" smtClean="0"/>
              <a:t>nyte</a:t>
            </a:r>
            <a:r>
              <a:rPr lang="nn-NO" sz="2400" dirty="0" smtClean="0"/>
              <a:t>landskap</a:t>
            </a:r>
          </a:p>
          <a:p>
            <a:endParaRPr lang="nn-NO" sz="2400" dirty="0"/>
          </a:p>
          <a:p>
            <a:r>
              <a:rPr lang="nn-NO" sz="2400" dirty="0"/>
              <a:t>Frå </a:t>
            </a:r>
            <a:r>
              <a:rPr lang="nn-NO" sz="2400" b="1" dirty="0"/>
              <a:t>villmark</a:t>
            </a:r>
            <a:r>
              <a:rPr lang="nn-NO" sz="2400" dirty="0"/>
              <a:t> til </a:t>
            </a:r>
            <a:r>
              <a:rPr lang="nn-NO" sz="2400" b="1" dirty="0"/>
              <a:t>nasjonalt symbol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177281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115616" y="1484784"/>
            <a:ext cx="7056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Nokre viktige forfattarar og verk på 1800-talet:</a:t>
            </a:r>
          </a:p>
          <a:p>
            <a:endParaRPr lang="nn-NO" sz="2400" dirty="0"/>
          </a:p>
          <a:p>
            <a:r>
              <a:rPr lang="nn-NO" sz="2400" dirty="0"/>
              <a:t>Maurits Hansen: </a:t>
            </a:r>
            <a:r>
              <a:rPr lang="nn-NO" sz="2400" b="1" dirty="0"/>
              <a:t>«Luren»</a:t>
            </a:r>
            <a:r>
              <a:rPr lang="nn-NO" sz="2400" dirty="0"/>
              <a:t>, 1819</a:t>
            </a:r>
          </a:p>
          <a:p>
            <a:r>
              <a:rPr lang="nn-NO" sz="2400" dirty="0"/>
              <a:t>Bjørnstjerne Bjørnson: </a:t>
            </a:r>
            <a:r>
              <a:rPr lang="nn-NO" sz="2400" b="1" dirty="0"/>
              <a:t>Bondeforteljingane</a:t>
            </a:r>
          </a:p>
          <a:p>
            <a:r>
              <a:rPr lang="nn-NO" sz="2400" dirty="0"/>
              <a:t>Henrik Ibsen: </a:t>
            </a:r>
            <a:r>
              <a:rPr lang="nn-NO" sz="2400" b="1" dirty="0"/>
              <a:t>Skodespel</a:t>
            </a:r>
            <a:r>
              <a:rPr lang="nn-NO" sz="2400" dirty="0"/>
              <a:t> med emne frå mellomalderen</a:t>
            </a:r>
          </a:p>
          <a:p>
            <a:r>
              <a:rPr lang="nn-NO" sz="2400" b="1" dirty="0"/>
              <a:t>Dikt</a:t>
            </a:r>
            <a:r>
              <a:rPr lang="nn-NO" sz="2400" dirty="0"/>
              <a:t> av Welhaven, Aasen, Vinje, Moe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99592" y="1484784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Ny kunnskap om korleis folk levde:</a:t>
            </a:r>
          </a:p>
          <a:p>
            <a:endParaRPr lang="nn-NO" sz="2400" dirty="0"/>
          </a:p>
          <a:p>
            <a:r>
              <a:rPr lang="nn-NO" sz="2400" b="1" dirty="0"/>
              <a:t>Eilert Sundt </a:t>
            </a:r>
            <a:r>
              <a:rPr lang="nn-NO" sz="2400" dirty="0"/>
              <a:t>(</a:t>
            </a:r>
            <a:r>
              <a:rPr lang="nn-NO" sz="2400" dirty="0" smtClean="0"/>
              <a:t>1817–1875</a:t>
            </a:r>
            <a:r>
              <a:rPr lang="nn-NO" sz="2400" dirty="0"/>
              <a:t>), Noregs første sosiolog: Fleire bøker om fattigdom, dårleg reinsemd, umoral, alkoholbruk </a:t>
            </a:r>
            <a:r>
              <a:rPr lang="nn-NO" sz="2400" dirty="0" smtClean="0"/>
              <a:t>osv.</a:t>
            </a:r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99592" y="1268760"/>
            <a:ext cx="75608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Oppsummering –</a:t>
            </a:r>
            <a:r>
              <a:rPr lang="nn-NO" sz="2400" b="1" dirty="0" smtClean="0"/>
              <a:t> </a:t>
            </a:r>
            <a:r>
              <a:rPr lang="nn-NO" sz="2400" b="1" dirty="0"/>
              <a:t>Førestillingar om det norske ca. 1870</a:t>
            </a:r>
          </a:p>
          <a:p>
            <a:endParaRPr lang="nn-NO" sz="2400" dirty="0"/>
          </a:p>
          <a:p>
            <a:pPr marL="514350" indent="-514350">
              <a:buAutoNum type="arabicPeriod"/>
            </a:pPr>
            <a:r>
              <a:rPr lang="nn-NO" sz="2400" dirty="0"/>
              <a:t>Nordmenn er nært knytte til naturen</a:t>
            </a:r>
          </a:p>
          <a:p>
            <a:pPr marL="514350" indent="-514350">
              <a:buAutoNum type="arabicPeriod"/>
            </a:pPr>
            <a:r>
              <a:rPr lang="nn-NO" sz="2400" dirty="0"/>
              <a:t>Norsk identitet uttrykt i eventyr, segner </a:t>
            </a:r>
            <a:r>
              <a:rPr lang="nn-NO" sz="2400" dirty="0" smtClean="0"/>
              <a:t>osv.</a:t>
            </a:r>
            <a:endParaRPr lang="nn-NO" sz="2400" dirty="0"/>
          </a:p>
          <a:p>
            <a:pPr marL="514350" indent="-514350">
              <a:buAutoNum type="arabicPeriod"/>
            </a:pPr>
            <a:r>
              <a:rPr lang="nn-NO" sz="2400" dirty="0"/>
              <a:t>Det typisk norske er knytt til den gamle historia: vikingtid og norrøn litteratur</a:t>
            </a:r>
          </a:p>
          <a:p>
            <a:pPr marL="514350" indent="-514350">
              <a:buAutoNum type="arabicPeriod"/>
            </a:pPr>
            <a:r>
              <a:rPr lang="nn-NO" sz="2400" dirty="0"/>
              <a:t>Det norske er knytt til bonden og bondekulturen: den sjølvstendige odelsbonden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79612" y="1052736"/>
            <a:ext cx="6984776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>
            <a:defPPr>
              <a:defRPr lang="pl-PL"/>
            </a:defPPr>
            <a:lvl1pPr algn="ctr">
              <a:defRPr sz="40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nn-NO" dirty="0"/>
              <a:t>Førestillingar om det norske </a:t>
            </a:r>
            <a:endParaRPr lang="nn-NO" dirty="0" smtClean="0"/>
          </a:p>
          <a:p>
            <a:r>
              <a:rPr lang="nn-NO" dirty="0" smtClean="0"/>
              <a:t>– </a:t>
            </a:r>
            <a:r>
              <a:rPr lang="nn-NO" dirty="0"/>
              <a:t>del 1 </a:t>
            </a:r>
          </a:p>
          <a:p>
            <a:endParaRPr lang="nn-NO" sz="1000" dirty="0"/>
          </a:p>
          <a:p>
            <a:r>
              <a:rPr lang="nn-NO" dirty="0"/>
              <a:t>Frå 1700-talet til om lag 1900</a:t>
            </a: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635" y="3789040"/>
            <a:ext cx="2830729" cy="2180545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4788024" y="5950579"/>
            <a:ext cx="12961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Anders </a:t>
            </a:r>
            <a:r>
              <a:rPr lang="nb-NO" sz="700" dirty="0" smtClean="0"/>
              <a:t>Folkestadås/Flickr.com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755576" y="1534140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b="1" dirty="0"/>
              <a:t>Læreplanmål: </a:t>
            </a:r>
          </a:p>
          <a:p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beskrive </a:t>
            </a:r>
            <a:r>
              <a:rPr lang="nb-NO" altLang="nb-NO" sz="2400" dirty="0"/>
              <a:t>hvordan ulike forestillinger om det norske kommer til uttrykk i sentrale tekster fra slutten av 1700-tallet til 1870-årene og i et utvalg samtidstekster</a:t>
            </a:r>
          </a:p>
          <a:p>
            <a:endParaRPr lang="nb-NO" altLang="nb-NO" sz="2400" dirty="0"/>
          </a:p>
          <a:p>
            <a:endParaRPr lang="nb-NO" altLang="nb-NO" sz="2400" dirty="0"/>
          </a:p>
          <a:p>
            <a:r>
              <a:rPr lang="nb-NO" altLang="nb-NO" sz="2400" b="1" dirty="0"/>
              <a:t>Altså: </a:t>
            </a:r>
            <a:r>
              <a:rPr lang="nb-NO" altLang="nb-NO" sz="2400" dirty="0" err="1"/>
              <a:t>ikkje</a:t>
            </a:r>
            <a:r>
              <a:rPr lang="nb-NO" altLang="nb-NO" sz="2400" dirty="0"/>
              <a:t> </a:t>
            </a:r>
            <a:r>
              <a:rPr lang="nb-NO" altLang="nb-NO" sz="2400" dirty="0" err="1"/>
              <a:t>skildringar</a:t>
            </a:r>
            <a:r>
              <a:rPr lang="nb-NO" altLang="nb-NO" sz="2400" dirty="0"/>
              <a:t> av </a:t>
            </a:r>
            <a:r>
              <a:rPr lang="nb-NO" altLang="nb-NO" sz="2400" dirty="0" err="1"/>
              <a:t>Noreg</a:t>
            </a:r>
            <a:r>
              <a:rPr lang="nb-NO" altLang="nb-NO" sz="2400" dirty="0"/>
              <a:t>, samfunnsforhold e.l.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755576" y="1556792"/>
            <a:ext cx="76328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b-NO" altLang="nb-NO" sz="2400" dirty="0" err="1"/>
              <a:t>Førestilling</a:t>
            </a:r>
            <a:r>
              <a:rPr lang="nb-NO" altLang="nb-NO" sz="2400" dirty="0"/>
              <a:t> = «</a:t>
            </a:r>
            <a:r>
              <a:rPr lang="nb-NO" altLang="nb-NO" sz="2400" dirty="0" err="1"/>
              <a:t>tankar</a:t>
            </a:r>
            <a:r>
              <a:rPr lang="nb-NO" altLang="nb-NO" sz="2400" dirty="0"/>
              <a:t> om», «bilde av», «idé om»</a:t>
            </a:r>
          </a:p>
          <a:p>
            <a:endParaRPr lang="nb-NO" altLang="nb-NO" sz="2400" dirty="0" smtClean="0">
              <a:cs typeface="Times New Roman" pitchFamily="18" charset="0"/>
            </a:endParaRPr>
          </a:p>
          <a:p>
            <a:endParaRPr lang="nb-NO" altLang="nb-NO" sz="2400" dirty="0">
              <a:cs typeface="Times New Roman" pitchFamily="18" charset="0"/>
            </a:endParaRPr>
          </a:p>
          <a:p>
            <a:pPr>
              <a:buSzPct val="25000"/>
            </a:pPr>
            <a:r>
              <a:rPr lang="nb-NO" altLang="nb-NO" sz="2400" dirty="0"/>
              <a:t>Problemstilling: </a:t>
            </a:r>
            <a:r>
              <a:rPr lang="nb-NO" altLang="nb-NO" sz="2400" dirty="0" err="1"/>
              <a:t>Endrar</a:t>
            </a:r>
            <a:r>
              <a:rPr lang="nb-NO" altLang="nb-NO" sz="2400" dirty="0"/>
              <a:t> </a:t>
            </a:r>
            <a:r>
              <a:rPr lang="nb-NO" altLang="nb-NO" sz="2400" dirty="0" err="1"/>
              <a:t>førestillingane</a:t>
            </a:r>
            <a:r>
              <a:rPr lang="nb-NO" altLang="nb-NO" sz="2400" dirty="0"/>
              <a:t> seg over tid – eller er </a:t>
            </a:r>
            <a:r>
              <a:rPr lang="nb-NO" altLang="nb-NO" sz="2400" dirty="0" err="1"/>
              <a:t>dei</a:t>
            </a:r>
            <a:r>
              <a:rPr lang="nb-NO" altLang="nb-NO" sz="2400" dirty="0"/>
              <a:t> stabile?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251520" y="764704"/>
            <a:ext cx="86409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n-NO" altLang="nb-NO" sz="2400" i="1" dirty="0"/>
              <a:t>Aftenposten</a:t>
            </a:r>
            <a:r>
              <a:rPr lang="nn-NO" altLang="nb-NO" sz="2400" dirty="0"/>
              <a:t> 12.01.2013 – 10 kjenneteikn på norsk kultur (ifølgje lesarane):</a:t>
            </a:r>
            <a:endParaRPr lang="nb-NO" altLang="nb-NO" sz="2400" dirty="0"/>
          </a:p>
          <a:p>
            <a:r>
              <a:rPr lang="nn-NO" altLang="nb-NO" sz="2000" b="1" dirty="0"/>
              <a:t> </a:t>
            </a:r>
            <a:endParaRPr lang="nb-NO" altLang="nb-NO" sz="20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Friluftsmennesker </a:t>
            </a:r>
            <a:r>
              <a:rPr lang="nb-NO" altLang="nb-NO" sz="2400" dirty="0"/>
              <a:t>– nordmenn trives best når vi får gå på tur i skog og mark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altLang="nb-NO" sz="2400" dirty="0" err="1" smtClean="0"/>
              <a:t>Vikingene</a:t>
            </a:r>
            <a:r>
              <a:rPr lang="nn-NO" altLang="nb-NO" sz="2400" dirty="0" smtClean="0"/>
              <a:t> </a:t>
            </a:r>
            <a:r>
              <a:rPr lang="nn-NO" altLang="nb-NO" sz="2400" dirty="0"/>
              <a:t>og trollet – våre myter og historier har </a:t>
            </a:r>
            <a:r>
              <a:rPr lang="nn-NO" altLang="nb-NO" sz="2400" dirty="0" err="1"/>
              <a:t>formet</a:t>
            </a:r>
            <a:r>
              <a:rPr lang="nn-NO" altLang="nb-NO" sz="2400" dirty="0"/>
              <a:t> dagens samfunn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altLang="nb-NO" sz="2400" dirty="0" smtClean="0"/>
              <a:t>17</a:t>
            </a:r>
            <a:r>
              <a:rPr lang="nn-NO" altLang="nb-NO" sz="2400" dirty="0"/>
              <a:t>. mai – denne viktige historiske dagen representerer norsk kultur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Fremmedfrykt </a:t>
            </a:r>
            <a:r>
              <a:rPr lang="nb-NO" altLang="nb-NO" sz="2400" dirty="0"/>
              <a:t>– her langt i nord frykter vi alt som er nytt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altLang="nb-NO" sz="2400" dirty="0" smtClean="0"/>
              <a:t>Sosialdemokratiet </a:t>
            </a:r>
            <a:r>
              <a:rPr lang="nn-NO" altLang="nb-NO" sz="2400" dirty="0"/>
              <a:t>– den norske modellen har </a:t>
            </a:r>
            <a:r>
              <a:rPr lang="nn-NO" altLang="nb-NO" sz="2400" dirty="0" err="1"/>
              <a:t>formet</a:t>
            </a:r>
            <a:r>
              <a:rPr lang="nn-NO" altLang="nb-NO" sz="2400" dirty="0"/>
              <a:t> det Norge vi kjenner i dag</a:t>
            </a:r>
            <a:endParaRPr lang="nb-NO" altLang="nb-NO" sz="2400" dirty="0"/>
          </a:p>
          <a:p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1628800"/>
            <a:ext cx="74888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n-NO" altLang="nb-NO" sz="2400" dirty="0"/>
              <a:t>(kjenneteikn, framhald)</a:t>
            </a:r>
          </a:p>
          <a:p>
            <a:endParaRPr lang="nn-NO" altLang="nb-NO" sz="2000" b="1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altLang="nb-NO" sz="2400" dirty="0" smtClean="0"/>
              <a:t>Matpakke </a:t>
            </a:r>
            <a:r>
              <a:rPr lang="nn-NO" altLang="nb-NO" sz="2400" dirty="0"/>
              <a:t>– gulost eller brunost – matpakken er norsk kultur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Hytteliv </a:t>
            </a:r>
            <a:r>
              <a:rPr lang="nb-NO" altLang="nb-NO" sz="2400" dirty="0"/>
              <a:t>– i Norge trives vi best på fjellet eller ved vannet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n-NO" altLang="nb-NO" sz="2400" dirty="0" smtClean="0"/>
              <a:t>Nisselue </a:t>
            </a:r>
            <a:r>
              <a:rPr lang="nn-NO" altLang="nb-NO" sz="2400" dirty="0"/>
              <a:t>– naiviteten er en del av norsk kultur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Tillit </a:t>
            </a:r>
            <a:r>
              <a:rPr lang="nb-NO" altLang="nb-NO" sz="2400" dirty="0"/>
              <a:t>– i Norge låser vi ikke dørene våre</a:t>
            </a: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Folkeeventyr </a:t>
            </a:r>
            <a:r>
              <a:rPr lang="nb-NO" altLang="nb-NO" sz="2400" dirty="0"/>
              <a:t>– Per, Pål og Espen Askeladd forteller mye om den </a:t>
            </a:r>
            <a:r>
              <a:rPr lang="nb-NO" altLang="nb-NO" sz="2400" dirty="0" smtClean="0"/>
              <a:t>norske </a:t>
            </a:r>
            <a:r>
              <a:rPr lang="nb-NO" altLang="nb-NO" sz="2400" dirty="0"/>
              <a:t>folkesjelen</a:t>
            </a:r>
          </a:p>
          <a:p>
            <a:endParaRPr lang="nn-NO" sz="2000" dirty="0"/>
          </a:p>
          <a:p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43608" y="2420888"/>
            <a:ext cx="705678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2400" dirty="0">
              <a:cs typeface="Times New Roman" pitchFamily="18" charset="0"/>
            </a:endParaRPr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patriotisme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framvekst </a:t>
            </a:r>
            <a:r>
              <a:rPr lang="nb-NO" altLang="nb-NO" sz="2400" dirty="0"/>
              <a:t>av </a:t>
            </a:r>
            <a:r>
              <a:rPr lang="nb-NO" altLang="nb-NO" sz="2400" dirty="0" err="1"/>
              <a:t>offentlegheit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opplysningstida</a:t>
            </a:r>
            <a:endParaRPr lang="nb-NO" altLang="nb-NO" sz="2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historisk-topografiske </a:t>
            </a:r>
            <a:r>
              <a:rPr lang="nb-NO" altLang="nb-NO" sz="2400" dirty="0"/>
              <a:t>verk</a:t>
            </a:r>
          </a:p>
          <a:p>
            <a:endParaRPr lang="nn-NO" dirty="0"/>
          </a:p>
          <a:p>
            <a:endParaRPr lang="nn-NO" dirty="0"/>
          </a:p>
        </p:txBody>
      </p:sp>
      <p:sp>
        <p:nvSpPr>
          <p:cNvPr id="5" name="Rektangel 4"/>
          <p:cNvSpPr/>
          <p:nvPr/>
        </p:nvSpPr>
        <p:spPr>
          <a:xfrm>
            <a:off x="1163959" y="1052736"/>
            <a:ext cx="6548459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altLang="nb-NO" sz="4000" b="1" dirty="0" err="1">
                <a:solidFill>
                  <a:schemeClr val="dk1"/>
                </a:solidFill>
              </a:rPr>
              <a:t>Kvifor</a:t>
            </a:r>
            <a:r>
              <a:rPr lang="nb-NO" altLang="nb-NO" sz="4000" b="1" dirty="0">
                <a:solidFill>
                  <a:schemeClr val="dk1"/>
                </a:solidFill>
              </a:rPr>
              <a:t> begynne på 1700-talet?</a:t>
            </a:r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1412776"/>
            <a:ext cx="66967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n-NO" sz="2400" b="1" dirty="0"/>
              <a:t>Patriotisme:</a:t>
            </a:r>
            <a:r>
              <a:rPr lang="nn-NO" sz="2400" dirty="0"/>
              <a:t> kjærleik til fedrelandet, ikkje krav om eigen stat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n-NO" sz="2400" dirty="0"/>
          </a:p>
          <a:p>
            <a:pPr>
              <a:buSzPct val="25000"/>
            </a:pPr>
            <a:r>
              <a:rPr lang="nn-NO" sz="2400" b="1" dirty="0"/>
              <a:t>Nasjonalisme:</a:t>
            </a:r>
            <a:r>
              <a:rPr lang="nn-NO" sz="2400" dirty="0"/>
              <a:t> politisk lære som seier at kvart folk skal ha sjølvråderett i eigen stat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15616" y="1412776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n-NO" sz="2400" b="1" dirty="0"/>
              <a:t>1700-talet:</a:t>
            </a:r>
            <a:r>
              <a:rPr lang="nn-NO" sz="2400" dirty="0"/>
              <a:t> Kjensla av å vere norsk (norsk identitet) var mindre sterk enn tilknytinga til familien, slekta, bygda, religionen.</a:t>
            </a:r>
          </a:p>
          <a:p>
            <a:endParaRPr lang="nn-NO" sz="2400" dirty="0"/>
          </a:p>
          <a:p>
            <a:r>
              <a:rPr lang="nn-NO" sz="2400" b="1" dirty="0"/>
              <a:t>Merk: </a:t>
            </a:r>
          </a:p>
          <a:p>
            <a:pPr marL="457200" indent="-457200">
              <a:buAutoNum type="arabicPeriod"/>
            </a:pPr>
            <a:r>
              <a:rPr lang="nn-NO" sz="2400" dirty="0"/>
              <a:t>Språket var ikkje noko viktig kjenneteikn på det å vere norsk – men vart avgjerande på 1800-talet.</a:t>
            </a:r>
          </a:p>
          <a:p>
            <a:pPr marL="457200" indent="-457200">
              <a:buAutoNum type="arabicPeriod"/>
            </a:pPr>
            <a:r>
              <a:rPr lang="nn-NO" sz="2400" dirty="0"/>
              <a:t>Embetsmennene hadde ikkje </a:t>
            </a:r>
            <a:r>
              <a:rPr lang="nn-NO" sz="2400" dirty="0" smtClean="0"/>
              <a:t>noko </a:t>
            </a:r>
            <a:r>
              <a:rPr lang="nn-NO" sz="2400" dirty="0"/>
              <a:t>høg vurdering av norske bønder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9609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629</Words>
  <Application>Microsoft Office PowerPoint</Application>
  <PresentationFormat>Skjermfremvisning (4:3)</PresentationFormat>
  <Paragraphs>129</Paragraphs>
  <Slides>19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PowerPoint-presentasjon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34</cp:revision>
  <dcterms:created xsi:type="dcterms:W3CDTF">2013-02-14T15:02:40Z</dcterms:created>
  <dcterms:modified xsi:type="dcterms:W3CDTF">2016-01-22T09:06:20Z</dcterms:modified>
</cp:coreProperties>
</file>