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2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4" r:id="rId13"/>
    <p:sldId id="275" r:id="rId1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E4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39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5655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7116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547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8653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413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l-P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0910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6122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7922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5249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0457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6559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467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" y="0"/>
            <a:ext cx="91408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95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1259632" y="1268760"/>
            <a:ext cx="741682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2200" dirty="0"/>
              <a:t>(lærdomskulturar, framhald)</a:t>
            </a:r>
          </a:p>
          <a:p>
            <a:pPr>
              <a:buFontTx/>
              <a:buChar char="-"/>
            </a:pPr>
            <a:endParaRPr lang="nn-NO" sz="2800" dirty="0"/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dirty="0" smtClean="0"/>
              <a:t>Hans </a:t>
            </a:r>
            <a:r>
              <a:rPr lang="nn-NO" sz="2400" dirty="0"/>
              <a:t>Strøm (1726-1797) i Volda: </a:t>
            </a:r>
          </a:p>
          <a:p>
            <a:endParaRPr lang="nn-NO" sz="2800" dirty="0"/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n-NO" sz="2200" dirty="0"/>
              <a:t>skreiv historisk-topografisk skildring av Sunnmøre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endParaRPr lang="nn-NO" sz="2200" dirty="0"/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n-NO" sz="2200" dirty="0"/>
              <a:t>del av lærdoms- og kulturmiljø på Sunnmøre som seinare Ivar Aasen blei del av</a:t>
            </a:r>
          </a:p>
          <a:p>
            <a:endParaRPr lang="nn-NO" dirty="0"/>
          </a:p>
          <a:p>
            <a:endParaRPr lang="nn-NO" dirty="0"/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44023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899592" y="1556792"/>
            <a:ext cx="79208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2400" b="1" dirty="0"/>
              <a:t>Henrik Wergeland </a:t>
            </a:r>
            <a:r>
              <a:rPr lang="nn-NO" sz="2400" dirty="0"/>
              <a:t> (1808-1845)</a:t>
            </a:r>
          </a:p>
          <a:p>
            <a:endParaRPr lang="nn-NO" sz="2400" b="1" dirty="0"/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dirty="0"/>
              <a:t>både romantikar (skjønnlitteraturen) og opplysningsmann 	(sakprosaen)</a:t>
            </a:r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dirty="0"/>
              <a:t>føregangsmann i arbeidet med folkeopplysning</a:t>
            </a:r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dirty="0"/>
              <a:t>starta og gav ut tidsskrifta </a:t>
            </a:r>
            <a:r>
              <a:rPr lang="nn-NO" sz="2400" i="1" dirty="0"/>
              <a:t>For </a:t>
            </a:r>
            <a:r>
              <a:rPr lang="nn-NO" sz="2400" i="1" dirty="0" err="1"/>
              <a:t>Almuen</a:t>
            </a:r>
            <a:r>
              <a:rPr lang="nn-NO" sz="2400" dirty="0"/>
              <a:t> og </a:t>
            </a:r>
            <a:r>
              <a:rPr lang="nn-NO" sz="2400" i="1" dirty="0"/>
              <a:t>For Arbeidsklassen</a:t>
            </a:r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dirty="0"/>
              <a:t>skildra fattigdom og sosiale motsetnader</a:t>
            </a:r>
          </a:p>
          <a:p>
            <a:endParaRPr lang="nn-NO" sz="2400" dirty="0"/>
          </a:p>
        </p:txBody>
      </p:sp>
    </p:spTree>
    <p:extLst>
      <p:ext uri="{BB962C8B-B14F-4D97-AF65-F5344CB8AC3E}">
        <p14:creationId xmlns:p14="http://schemas.microsoft.com/office/powerpoint/2010/main" val="344023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1115616" y="1700808"/>
            <a:ext cx="7344816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2200" dirty="0"/>
              <a:t>(Wergeland, framhald)</a:t>
            </a:r>
          </a:p>
          <a:p>
            <a:endParaRPr lang="nn-NO" sz="2400" dirty="0"/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dirty="0"/>
              <a:t>skarp religionskritikar, ville m.a. ha skilje kyrkje-stat, ikkje blande religion og politikk</a:t>
            </a:r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dirty="0"/>
              <a:t>arbeidde for å få oppheva «jødeparagrafen» i grunnlova</a:t>
            </a:r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dirty="0"/>
              <a:t>argumenterte for toleranse og respekt for alle</a:t>
            </a:r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dirty="0"/>
              <a:t>blandar ofte sjangrar i tekstane sine (eit anna syn på sjangrar i den tida enn i dag)</a:t>
            </a:r>
          </a:p>
          <a:p>
            <a:endParaRPr lang="nn-NO" sz="2400" dirty="0"/>
          </a:p>
        </p:txBody>
      </p:sp>
    </p:spTree>
    <p:extLst>
      <p:ext uri="{BB962C8B-B14F-4D97-AF65-F5344CB8AC3E}">
        <p14:creationId xmlns:p14="http://schemas.microsoft.com/office/powerpoint/2010/main" val="344023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755576" y="1484784"/>
            <a:ext cx="82809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2400" dirty="0"/>
              <a:t>Sakprosa i 1830- og 1840-åra:</a:t>
            </a:r>
          </a:p>
          <a:p>
            <a:endParaRPr lang="nn-NO" sz="2400" dirty="0"/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dirty="0"/>
              <a:t>mange innlegg om språksaka: korleis få til eit norsk språk?</a:t>
            </a:r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dirty="0"/>
              <a:t>mange sakprosatekstar om eventyr, segner og folkeviser</a:t>
            </a:r>
          </a:p>
          <a:p>
            <a:endParaRPr lang="nn-NO" sz="2400" dirty="0"/>
          </a:p>
          <a:p>
            <a:r>
              <a:rPr lang="nn-NO" sz="2400" dirty="0"/>
              <a:t>(les om språkspørsmål og folkeminne i andre kapittel i læreboka)</a:t>
            </a:r>
          </a:p>
          <a:p>
            <a:pPr>
              <a:buFontTx/>
              <a:buChar char="-"/>
            </a:pPr>
            <a:endParaRPr lang="nn-NO" sz="2400" dirty="0"/>
          </a:p>
          <a:p>
            <a:endParaRPr lang="nn-NO" sz="2400" dirty="0"/>
          </a:p>
        </p:txBody>
      </p:sp>
    </p:spTree>
    <p:extLst>
      <p:ext uri="{BB962C8B-B14F-4D97-AF65-F5344CB8AC3E}">
        <p14:creationId xmlns:p14="http://schemas.microsoft.com/office/powerpoint/2010/main" val="344023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1187624" y="1916832"/>
            <a:ext cx="7128792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>
            <a:defPPr>
              <a:defRPr lang="pl-PL"/>
            </a:defPPr>
            <a:lvl1pPr algn="ctr">
              <a:defRPr sz="4000" b="1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nn-NO" dirty="0"/>
              <a:t>Medium og sakprosa </a:t>
            </a:r>
            <a:r>
              <a:rPr lang="nn-NO" dirty="0" smtClean="0"/>
              <a:t>1700–1850</a:t>
            </a:r>
            <a:endParaRPr lang="nn-NO" dirty="0"/>
          </a:p>
        </p:txBody>
      </p:sp>
      <p:pic>
        <p:nvPicPr>
          <p:cNvPr id="7" name="Bild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2924944"/>
            <a:ext cx="5486400" cy="3011424"/>
          </a:xfrm>
          <a:prstGeom prst="rect">
            <a:avLst/>
          </a:prstGeom>
        </p:spPr>
      </p:pic>
      <p:sp>
        <p:nvSpPr>
          <p:cNvPr id="5" name="TekstSylinder 4"/>
          <p:cNvSpPr txBox="1"/>
          <p:nvPr/>
        </p:nvSpPr>
        <p:spPr>
          <a:xfrm>
            <a:off x="6300192" y="5894711"/>
            <a:ext cx="115212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 smtClean="0"/>
              <a:t>  </a:t>
            </a:r>
            <a:r>
              <a:rPr lang="nb-NO" sz="700" dirty="0" err="1" smtClean="0"/>
              <a:t>akg</a:t>
            </a:r>
            <a:r>
              <a:rPr lang="nb-NO" sz="700" dirty="0" smtClean="0"/>
              <a:t>-images/NTB </a:t>
            </a:r>
            <a:r>
              <a:rPr lang="nb-NO" sz="700" dirty="0" err="1"/>
              <a:t>scanpix</a:t>
            </a:r>
            <a:endParaRPr lang="nb-NO" sz="700" dirty="0"/>
          </a:p>
        </p:txBody>
      </p:sp>
    </p:spTree>
    <p:extLst>
      <p:ext uri="{BB962C8B-B14F-4D97-AF65-F5344CB8AC3E}">
        <p14:creationId xmlns:p14="http://schemas.microsoft.com/office/powerpoint/2010/main" val="343580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1043608" y="1916832"/>
            <a:ext cx="734481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25000"/>
            </a:pPr>
            <a:r>
              <a:rPr lang="nn-NO" altLang="nb-NO" sz="2400" dirty="0"/>
              <a:t>SAKPROSA: tekstar som handlar om røyndommen, om forhold, hendingar osv. som ikkje er oppdikta.</a:t>
            </a:r>
          </a:p>
          <a:p>
            <a:endParaRPr lang="nn-NO" altLang="nb-NO" sz="2400" dirty="0">
              <a:cs typeface="Times New Roman" pitchFamily="18" charset="0"/>
            </a:endParaRPr>
          </a:p>
          <a:p>
            <a:pPr>
              <a:buSzPct val="25000"/>
            </a:pPr>
            <a:r>
              <a:rPr lang="nn-NO" altLang="nb-NO" sz="2400" dirty="0"/>
              <a:t>I dag: mange sjangrar - frå bussbillettar til essay, frå kokebok til flygeblad.</a:t>
            </a:r>
          </a:p>
          <a:p>
            <a:endParaRPr lang="nn-NO" altLang="nb-NO" dirty="0">
              <a:cs typeface="Times New Roman" pitchFamily="18" charset="0"/>
            </a:endParaRPr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44023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1115616" y="1539280"/>
            <a:ext cx="633670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altLang="nb-NO" sz="2400" dirty="0">
                <a:cs typeface="Times New Roman" pitchFamily="18" charset="0"/>
              </a:rPr>
              <a:t>NB. Før romantikken: ikkje skilje mellom sakprosa og skjønnlitteratur, alle tekstar var </a:t>
            </a:r>
            <a:r>
              <a:rPr lang="nn-NO" altLang="nb-NO" sz="2400" b="1" dirty="0">
                <a:cs typeface="Times New Roman" pitchFamily="18" charset="0"/>
              </a:rPr>
              <a:t>litteratu</a:t>
            </a:r>
            <a:r>
              <a:rPr lang="nn-NO" altLang="nb-NO" sz="2400" dirty="0">
                <a:cs typeface="Times New Roman" pitchFamily="18" charset="0"/>
              </a:rPr>
              <a:t>r</a:t>
            </a:r>
          </a:p>
          <a:p>
            <a:endParaRPr lang="nn-NO" altLang="nb-NO" sz="2400" dirty="0">
              <a:cs typeface="Times New Roman" pitchFamily="18" charset="0"/>
            </a:endParaRPr>
          </a:p>
          <a:p>
            <a:r>
              <a:rPr lang="nn-NO" altLang="nb-NO" sz="2400" dirty="0">
                <a:cs typeface="Times New Roman" pitchFamily="18" charset="0"/>
              </a:rPr>
              <a:t>Frå og med romantikken: den skjønnlitterære forfattaren som sjåar, geni, original.</a:t>
            </a:r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44023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971600" y="1628800"/>
            <a:ext cx="770485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nn-NO" sz="2400" dirty="0">
                <a:cs typeface="Times New Roman" panose="02020603050405020304" pitchFamily="18" charset="0"/>
              </a:rPr>
              <a:t>Sakprosaen si historie startar på 1700-talet:</a:t>
            </a:r>
          </a:p>
          <a:p>
            <a:pPr>
              <a:defRPr/>
            </a:pPr>
            <a:endParaRPr lang="nn-NO" sz="2400" dirty="0">
              <a:cs typeface="Times New Roman" panose="02020603050405020304" pitchFamily="18" charset="0"/>
            </a:endParaRPr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dirty="0"/>
              <a:t>Opplysningstida sine krav om kunnskap og informasjon</a:t>
            </a:r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dirty="0"/>
              <a:t> 	= trykte skrifter</a:t>
            </a:r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dirty="0"/>
              <a:t>Skule og konfirmasjon: alle fekk innlæring i skriftkulturen</a:t>
            </a:r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dirty="0"/>
              <a:t>Norsk </a:t>
            </a:r>
            <a:r>
              <a:rPr lang="nn-NO" sz="2400" dirty="0" smtClean="0"/>
              <a:t>patriotisme = </a:t>
            </a:r>
            <a:r>
              <a:rPr lang="nn-NO" sz="2400" dirty="0"/>
              <a:t>interesse for kartlegging av landet</a:t>
            </a:r>
          </a:p>
          <a:p>
            <a:pPr marL="457200" lvl="2" indent="-457200">
              <a:buSzPct val="25000"/>
              <a:buFont typeface="Wingdings" charset="2"/>
              <a:buChar char="u"/>
              <a:defRPr/>
            </a:pPr>
            <a:r>
              <a:rPr lang="nn-NO" sz="2400" dirty="0"/>
              <a:t>(historisk-topografiske bøker)</a:t>
            </a:r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dirty="0"/>
              <a:t>Vekst i norsk næringsliv – nye samfunnsgrupper som har behov for informasjon</a:t>
            </a:r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44023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1015430" y="1196752"/>
            <a:ext cx="7200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altLang="nb-NO" sz="2400" dirty="0">
                <a:cs typeface="Times New Roman" pitchFamily="18" charset="0"/>
              </a:rPr>
              <a:t>Borgarleg offentlegheit: utviklar seg på 1700-talet = medium og kanalar for offentleg debatt av mange slag: politikk, litteratur, språk, religion, kultur, økonomi</a:t>
            </a:r>
            <a:r>
              <a:rPr lang="nn-NO" altLang="nb-NO" sz="2400" dirty="0" smtClean="0">
                <a:cs typeface="Times New Roman" pitchFamily="18" charset="0"/>
              </a:rPr>
              <a:t>.</a:t>
            </a:r>
            <a:endParaRPr lang="nn-NO" altLang="nb-NO" sz="2400" dirty="0">
              <a:cs typeface="Times New Roman" pitchFamily="18" charset="0"/>
            </a:endParaRPr>
          </a:p>
          <a:p>
            <a:endParaRPr lang="nn-NO" altLang="nb-NO" sz="2400" dirty="0">
              <a:cs typeface="Times New Roman" pitchFamily="18" charset="0"/>
            </a:endParaRPr>
          </a:p>
          <a:p>
            <a:r>
              <a:rPr lang="nn-NO" altLang="nb-NO" sz="2400" dirty="0">
                <a:cs typeface="Times New Roman" pitchFamily="18" charset="0"/>
              </a:rPr>
              <a:t>Ideal: gjennom open og fri debatt skal dei beste argumenta sigre.</a:t>
            </a:r>
          </a:p>
          <a:p>
            <a:endParaRPr lang="nn-NO" altLang="nb-NO" sz="2400" dirty="0">
              <a:cs typeface="Times New Roman" pitchFamily="18" charset="0"/>
            </a:endParaRPr>
          </a:p>
          <a:p>
            <a:r>
              <a:rPr lang="nn-NO" altLang="nb-NO" sz="2400" dirty="0">
                <a:cs typeface="Times New Roman" pitchFamily="18" charset="0"/>
              </a:rPr>
              <a:t>Sensuren blei oppheva i tre år frå 1770. </a:t>
            </a:r>
          </a:p>
          <a:p>
            <a:r>
              <a:rPr lang="nn-NO" altLang="nb-NO" sz="2400" dirty="0">
                <a:cs typeface="Times New Roman" pitchFamily="18" charset="0"/>
              </a:rPr>
              <a:t>I grunnlova av 1814: trykkefridom</a:t>
            </a:r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44023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610047" y="404664"/>
            <a:ext cx="820891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2400" b="1" dirty="0"/>
              <a:t>Ludvig Holberg </a:t>
            </a:r>
            <a:r>
              <a:rPr lang="nn-NO" sz="2400" dirty="0"/>
              <a:t>(</a:t>
            </a:r>
            <a:r>
              <a:rPr lang="nn-NO" sz="2400" dirty="0" smtClean="0"/>
              <a:t>1684–1754</a:t>
            </a:r>
            <a:r>
              <a:rPr lang="nn-NO" sz="2400" dirty="0"/>
              <a:t>)</a:t>
            </a:r>
          </a:p>
          <a:p>
            <a:endParaRPr lang="nn-NO" sz="2400" dirty="0"/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dirty="0"/>
              <a:t>skreiv sakprosa på dansk om emne som før var blitt skrivne om på latin</a:t>
            </a:r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endParaRPr lang="nn-NO" sz="2400" dirty="0"/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dirty="0"/>
              <a:t>bidrog til å skape eit nytt og større publikum for sakprosa</a:t>
            </a:r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endParaRPr lang="nn-NO" sz="2400" dirty="0"/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dirty="0"/>
              <a:t>tekstane hans er prega av kritisk fornuft: kritisk til haldningar og samfunnsforhold som ikkje kunne forsvarast ut frå logisk argumentasjon</a:t>
            </a:r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endParaRPr lang="nn-NO" sz="2400" dirty="0"/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dirty="0"/>
              <a:t>favorittmetode: stille spørsmål ved allmenne sanningar og så drøfte dei ved hjelp av ironi og overraskande samanlikningar</a:t>
            </a:r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44023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>
            <a:off x="1115616" y="1124744"/>
            <a:ext cx="7416824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2800" b="1" dirty="0"/>
              <a:t>Erik Pontoppidan </a:t>
            </a:r>
            <a:r>
              <a:rPr lang="nn-NO" sz="2800" dirty="0"/>
              <a:t>(</a:t>
            </a:r>
            <a:r>
              <a:rPr lang="nn-NO" sz="2800" dirty="0" smtClean="0"/>
              <a:t>1698–1764</a:t>
            </a:r>
            <a:r>
              <a:rPr lang="nn-NO" sz="2800" dirty="0"/>
              <a:t>)</a:t>
            </a:r>
          </a:p>
          <a:p>
            <a:endParaRPr lang="nn-NO" sz="2800" dirty="0"/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dirty="0" smtClean="0"/>
              <a:t> </a:t>
            </a:r>
            <a:r>
              <a:rPr lang="nn-NO" sz="2400" dirty="0"/>
              <a:t>biskop, skulemann, professor og forfattar</a:t>
            </a:r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endParaRPr lang="nn-NO" sz="2400" dirty="0"/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dirty="0"/>
              <a:t> </a:t>
            </a:r>
            <a:r>
              <a:rPr lang="nn-NO" sz="2400" dirty="0" err="1"/>
              <a:t>Sandhed</a:t>
            </a:r>
            <a:r>
              <a:rPr lang="nn-NO" sz="2400" dirty="0"/>
              <a:t> til </a:t>
            </a:r>
            <a:r>
              <a:rPr lang="nn-NO" sz="2400" dirty="0" err="1"/>
              <a:t>Gudfrygtighed</a:t>
            </a:r>
            <a:r>
              <a:rPr lang="nn-NO" sz="2400" dirty="0"/>
              <a:t>  (1737) 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n-NO" sz="2200" dirty="0"/>
              <a:t> ei av dei meste lesne bøkene i Noreg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n-NO" sz="2200" dirty="0"/>
              <a:t> 759 spørsmål og </a:t>
            </a:r>
            <a:r>
              <a:rPr lang="nn-NO" sz="2200" dirty="0" err="1"/>
              <a:t>svar</a:t>
            </a:r>
            <a:r>
              <a:rPr lang="nn-NO" sz="2200" dirty="0"/>
              <a:t> som konfirmantane måtte lære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n-NO" sz="2200" dirty="0"/>
              <a:t> stor påverknad gjennom lang tid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n-NO" sz="2200" dirty="0"/>
              <a:t> Døme: «</a:t>
            </a:r>
            <a:r>
              <a:rPr lang="nn-NO" sz="2200" dirty="0" err="1"/>
              <a:t>Hvad</a:t>
            </a:r>
            <a:r>
              <a:rPr lang="nn-NO" sz="2200" dirty="0"/>
              <a:t> er horeri i ord?»</a:t>
            </a:r>
          </a:p>
          <a:p>
            <a:pPr lvl="1">
              <a:buFontTx/>
              <a:buChar char="-"/>
            </a:pPr>
            <a:endParaRPr lang="nn-NO" sz="2400" dirty="0"/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44023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kstSylinder 4"/>
          <p:cNvSpPr txBox="1"/>
          <p:nvPr/>
        </p:nvSpPr>
        <p:spPr>
          <a:xfrm>
            <a:off x="899592" y="1340768"/>
            <a:ext cx="633670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2400" b="1" dirty="0"/>
              <a:t>Lærdomskulturar utanfor </a:t>
            </a:r>
            <a:r>
              <a:rPr lang="nn-NO" sz="2400" b="1" dirty="0" smtClean="0"/>
              <a:t>Christiania</a:t>
            </a:r>
            <a:endParaRPr lang="nn-NO" sz="2400" b="1" dirty="0"/>
          </a:p>
          <a:p>
            <a:endParaRPr lang="nn-NO" sz="2400" b="1" dirty="0"/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dirty="0" smtClean="0"/>
              <a:t>eit </a:t>
            </a:r>
            <a:r>
              <a:rPr lang="nn-NO" sz="2400" dirty="0"/>
              <a:t>nettverk mellom vitskapsinteresserte embetsmenn i distrikta</a:t>
            </a:r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endParaRPr lang="nn-NO" sz="2400" dirty="0"/>
          </a:p>
          <a:p>
            <a:pPr marL="457200" indent="-457200">
              <a:buSzPct val="25000"/>
              <a:buFont typeface="Wingdings" charset="2"/>
              <a:buChar char="u"/>
              <a:defRPr/>
            </a:pPr>
            <a:r>
              <a:rPr lang="nn-NO" sz="2400" dirty="0" smtClean="0"/>
              <a:t>Gerhard </a:t>
            </a:r>
            <a:r>
              <a:rPr lang="nn-NO" sz="2400" dirty="0"/>
              <a:t>Schøning (1722–1780) i Trondheim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n-NO" sz="2200" i="1" dirty="0"/>
              <a:t>Norges </a:t>
            </a:r>
            <a:r>
              <a:rPr lang="nn-NO" sz="2200" i="1" dirty="0" err="1"/>
              <a:t>Riiges</a:t>
            </a:r>
            <a:r>
              <a:rPr lang="nn-NO" sz="2200" i="1" dirty="0"/>
              <a:t> Historie</a:t>
            </a:r>
            <a:r>
              <a:rPr lang="nn-NO" sz="2200" dirty="0"/>
              <a:t> fekk stor innverknad på korleis folk tenkte om norsk historie om det å vere norsk</a:t>
            </a:r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44023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</TotalTime>
  <Words>466</Words>
  <Application>Microsoft Office PowerPoint</Application>
  <PresentationFormat>Skjermfremvisning (4:3)</PresentationFormat>
  <Paragraphs>96</Paragraphs>
  <Slides>13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Office Theme</vt:lpstr>
      <vt:lpstr>PowerPoint-presentasjon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</vt:vector>
  </TitlesOfParts>
  <Company>Fagbokforlaget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Mateusz Pek</dc:creator>
  <cp:lastModifiedBy>Malgorzata Golinska</cp:lastModifiedBy>
  <cp:revision>17</cp:revision>
  <dcterms:created xsi:type="dcterms:W3CDTF">2013-02-14T15:02:40Z</dcterms:created>
  <dcterms:modified xsi:type="dcterms:W3CDTF">2016-01-22T08:57:56Z</dcterms:modified>
</cp:coreProperties>
</file>