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70" d="100"/>
          <a:sy n="70" d="100"/>
        </p:scale>
        <p:origin x="27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0C622-B77D-44ED-9132-3697D0A6A44D}" type="datetimeFigureOut">
              <a:rPr lang="nb-NO" smtClean="0"/>
              <a:t>09.08.2013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24744" y="68356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80F2B-7D95-43E6-B8CC-28F210C27E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65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E46D-8F74-4BD6-869F-B06B6B0A5382}" type="datetimeFigureOut">
              <a:rPr lang="nb-NO" smtClean="0"/>
              <a:pPr/>
              <a:t>09.08.2013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Norrønt og </a:t>
            </a:r>
            <a:r>
              <a:rPr lang="nb-NO" dirty="0"/>
              <a:t>moderne norsk</a:t>
            </a:r>
            <a:br>
              <a:rPr lang="nb-NO" dirty="0"/>
            </a:br>
            <a:r>
              <a:rPr lang="nb-NO" sz="3600" dirty="0"/>
              <a:t>Språk har alltid </a:t>
            </a:r>
            <a:r>
              <a:rPr lang="nb-NO" sz="3600" dirty="0" smtClean="0"/>
              <a:t>vakt sterke følelser</a:t>
            </a:r>
            <a:r>
              <a:rPr lang="nb-NO" sz="3600" dirty="0"/>
              <a:t/>
            </a:r>
            <a:br>
              <a:rPr lang="nb-NO" sz="3600" dirty="0"/>
            </a:b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2025"/>
            <a:ext cx="4038600" cy="3542312"/>
          </a:xfrm>
        </p:spPr>
      </p:pic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77066"/>
            <a:ext cx="4038600" cy="3372231"/>
          </a:xfrm>
        </p:spPr>
      </p:pic>
    </p:spTree>
    <p:extLst>
      <p:ext uri="{BB962C8B-B14F-4D97-AF65-F5344CB8AC3E}">
        <p14:creationId xmlns:p14="http://schemas.microsoft.com/office/powerpoint/2010/main" val="313213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Romantikken: Språket er nasjonens egenart og identitet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r>
              <a:rPr lang="nb-NO" dirty="0"/>
              <a:t>Innsamling av eventyr: </a:t>
            </a:r>
          </a:p>
          <a:p>
            <a:pPr marL="0" indent="0">
              <a:buNone/>
            </a:pPr>
            <a:r>
              <a:rPr lang="nb-NO" dirty="0" err="1"/>
              <a:t>Asbørnsen</a:t>
            </a:r>
            <a:r>
              <a:rPr lang="nb-NO" dirty="0"/>
              <a:t> og Moe. Dansk med særnorske ord og uttrykk</a:t>
            </a:r>
          </a:p>
          <a:p>
            <a:r>
              <a:rPr lang="nb-NO" dirty="0" err="1"/>
              <a:t>Landstad</a:t>
            </a:r>
            <a:r>
              <a:rPr lang="nb-NO" dirty="0"/>
              <a:t>: Norske Folkeviser.  Telemarksdialekt</a:t>
            </a:r>
          </a:p>
          <a:p>
            <a:pPr marL="0" indent="0">
              <a:buNone/>
            </a:pPr>
            <a:endParaRPr lang="nb-NO" dirty="0" smtClean="0"/>
          </a:p>
          <a:p>
            <a:pPr marL="1828800" lvl="4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557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To svært viktige personer for utviklingen av norsk språk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b-NO" dirty="0"/>
              <a:t>Ivar Aasen 1813 – 1896</a:t>
            </a:r>
          </a:p>
          <a:p>
            <a:r>
              <a:rPr lang="nb-NO" dirty="0"/>
              <a:t>Ville skape et nasjonalt skriftspråk bygd på dialekter</a:t>
            </a:r>
          </a:p>
          <a:p>
            <a:r>
              <a:rPr lang="nb-NO" dirty="0"/>
              <a:t>Reiste rundt og samlet </a:t>
            </a:r>
            <a:r>
              <a:rPr lang="nb-NO" dirty="0" err="1"/>
              <a:t>dialektprøver</a:t>
            </a:r>
            <a:r>
              <a:rPr lang="nb-NO" dirty="0"/>
              <a:t>. Besøkte over halvparten av landets kommuner og alle fylkene, bortsett fra Finnmark.</a:t>
            </a:r>
          </a:p>
          <a:p>
            <a:r>
              <a:rPr lang="nb-NO" dirty="0"/>
              <a:t>Skrev ordbok, grammatikk og gav ut bok med </a:t>
            </a:r>
            <a:r>
              <a:rPr lang="nb-NO" dirty="0" err="1"/>
              <a:t>dialektprøver</a:t>
            </a:r>
            <a:r>
              <a:rPr lang="nb-NO" dirty="0"/>
              <a:t> av landsmålet.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6968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2. Knud Knudsen 1812 - 1896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Lærer og språkkonsulent ved Det norske Theater i Kristiania</a:t>
            </a:r>
          </a:p>
          <a:p>
            <a:r>
              <a:rPr lang="nb-NO" dirty="0"/>
              <a:t>Ville ha gradvis fornorsking av dansken – videreførte Wergelands arbeid</a:t>
            </a:r>
          </a:p>
          <a:p>
            <a:r>
              <a:rPr lang="nb-NO" dirty="0"/>
              <a:t>Skriftspråket skulle bygge på dannet dagligtale</a:t>
            </a:r>
          </a:p>
          <a:p>
            <a:r>
              <a:rPr lang="nb-NO" dirty="0"/>
              <a:t>Teaterspråket skulle ikke være dansk, men dannet dagligtale</a:t>
            </a:r>
          </a:p>
          <a:p>
            <a:r>
              <a:rPr lang="nb-NO" dirty="0"/>
              <a:t>Foreslo blant annet harde konsonanter istedenfor «</a:t>
            </a:r>
            <a:r>
              <a:rPr lang="nb-NO" dirty="0" err="1"/>
              <a:t>bløde</a:t>
            </a:r>
            <a:r>
              <a:rPr lang="nb-NO" dirty="0"/>
              <a:t>». Kake – </a:t>
            </a:r>
            <a:r>
              <a:rPr lang="nb-NO" dirty="0" err="1"/>
              <a:t>kage</a:t>
            </a:r>
            <a:r>
              <a:rPr lang="nb-NO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767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nb-NO" sz="3200" dirty="0" smtClean="0"/>
              <a:t>Aasen og Knudsen. </a:t>
            </a:r>
            <a:r>
              <a:rPr lang="nb-NO" sz="3200" dirty="0" smtClean="0"/>
              <a:t>Likheter og forskjeller</a:t>
            </a:r>
            <a:endParaRPr lang="nb-NO" sz="3200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4857403"/>
          </a:xfrm>
        </p:spPr>
        <p:txBody>
          <a:bodyPr>
            <a:noAutofit/>
          </a:bodyPr>
          <a:lstStyle/>
          <a:p>
            <a:r>
              <a:rPr lang="nb-NO" sz="1600" dirty="0"/>
              <a:t>Ivar Aasen </a:t>
            </a:r>
          </a:p>
          <a:p>
            <a:r>
              <a:rPr lang="nb-NO" sz="1600" dirty="0"/>
              <a:t>fattig bondesønn fra Sunnmøre</a:t>
            </a:r>
          </a:p>
          <a:p>
            <a:r>
              <a:rPr lang="nb-NO" sz="1600" dirty="0"/>
              <a:t>født i 1813</a:t>
            </a:r>
          </a:p>
          <a:p>
            <a:r>
              <a:rPr lang="nb-NO" sz="1600" dirty="0"/>
              <a:t>samlerferd rundt i landet </a:t>
            </a:r>
          </a:p>
          <a:p>
            <a:r>
              <a:rPr lang="nb-NO" sz="1600" dirty="0"/>
              <a:t>selvlært</a:t>
            </a:r>
          </a:p>
          <a:p>
            <a:r>
              <a:rPr lang="nb-NO" sz="1600" dirty="0"/>
              <a:t> bodde i Kristiania</a:t>
            </a:r>
          </a:p>
          <a:p>
            <a:r>
              <a:rPr lang="nb-NO" sz="1600" dirty="0"/>
              <a:t>forsker og dikter, deltok ikke i</a:t>
            </a:r>
          </a:p>
          <a:p>
            <a:pPr marL="0" indent="0">
              <a:buNone/>
            </a:pPr>
            <a:r>
              <a:rPr lang="nb-NO" sz="1600" dirty="0"/>
              <a:t>        samfunnsdebatten</a:t>
            </a:r>
          </a:p>
          <a:p>
            <a:r>
              <a:rPr lang="nb-NO" sz="1600" dirty="0"/>
              <a:t>purist </a:t>
            </a:r>
          </a:p>
          <a:p>
            <a:r>
              <a:rPr lang="nn-NO" sz="1600" dirty="0"/>
              <a:t>bort med dansk skriftspråk </a:t>
            </a:r>
          </a:p>
          <a:p>
            <a:r>
              <a:rPr lang="nb-NO" sz="1600" dirty="0"/>
              <a:t>dialekter var grunnlaget </a:t>
            </a:r>
          </a:p>
          <a:p>
            <a:r>
              <a:rPr lang="nb-NO" sz="1600" dirty="0"/>
              <a:t>danne </a:t>
            </a:r>
            <a:r>
              <a:rPr lang="nn-NO" sz="1600" dirty="0"/>
              <a:t>nytt språk straks </a:t>
            </a:r>
          </a:p>
          <a:p>
            <a:r>
              <a:rPr lang="nb-NO" sz="1600" dirty="0"/>
              <a:t>«nynorskens far» </a:t>
            </a:r>
          </a:p>
          <a:p>
            <a:r>
              <a:rPr lang="nb-NO" sz="1600" dirty="0"/>
              <a:t>ikke tilnærming mellom de to</a:t>
            </a:r>
          </a:p>
          <a:p>
            <a:pPr marL="0" indent="0">
              <a:buNone/>
            </a:pPr>
            <a:r>
              <a:rPr lang="nb-NO" sz="1600" dirty="0"/>
              <a:t>        formene for norsk</a:t>
            </a:r>
          </a:p>
          <a:p>
            <a:r>
              <a:rPr lang="nb-NO" sz="1600" dirty="0"/>
              <a:t>språket er uttrykk for folkeånden</a:t>
            </a:r>
          </a:p>
          <a:p>
            <a:endParaRPr lang="nb-NO" sz="160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4929411"/>
          </a:xfrm>
        </p:spPr>
        <p:txBody>
          <a:bodyPr>
            <a:noAutofit/>
          </a:bodyPr>
          <a:lstStyle/>
          <a:p>
            <a:r>
              <a:rPr lang="nb-NO" sz="1600" dirty="0"/>
              <a:t>Knud Knudsen</a:t>
            </a:r>
          </a:p>
          <a:p>
            <a:r>
              <a:rPr lang="nb-NO" sz="1600" dirty="0"/>
              <a:t>husmannssønn fra Sørlandet</a:t>
            </a:r>
          </a:p>
          <a:p>
            <a:r>
              <a:rPr lang="nb-NO" sz="1600" dirty="0"/>
              <a:t>født i 1812</a:t>
            </a:r>
          </a:p>
          <a:p>
            <a:r>
              <a:rPr lang="nb-NO" sz="1600" dirty="0"/>
              <a:t>brukte sin erfaring som lærer</a:t>
            </a:r>
          </a:p>
          <a:p>
            <a:r>
              <a:rPr lang="nb-NO" sz="1600" dirty="0"/>
              <a:t>universitetsutdannet</a:t>
            </a:r>
          </a:p>
          <a:p>
            <a:r>
              <a:rPr lang="nb-NO" sz="1600" dirty="0"/>
              <a:t>bodde i Kristiania</a:t>
            </a:r>
          </a:p>
          <a:p>
            <a:r>
              <a:rPr lang="nb-NO" sz="1600" dirty="0"/>
              <a:t>forsker og ivrig debattant</a:t>
            </a:r>
          </a:p>
          <a:p>
            <a:endParaRPr lang="nb-NO" sz="1600" dirty="0"/>
          </a:p>
          <a:p>
            <a:r>
              <a:rPr lang="nb-NO" sz="1600" dirty="0"/>
              <a:t>purist</a:t>
            </a:r>
          </a:p>
          <a:p>
            <a:r>
              <a:rPr lang="nn-NO" sz="1600" dirty="0"/>
              <a:t>bort med dansk skriftspråk</a:t>
            </a:r>
          </a:p>
          <a:p>
            <a:r>
              <a:rPr lang="nb-NO" sz="1600" dirty="0"/>
              <a:t>dannet dagligtale var grunnlaget</a:t>
            </a:r>
          </a:p>
          <a:p>
            <a:r>
              <a:rPr lang="nb-NO" sz="1600" dirty="0"/>
              <a:t>gradvis fornorsking, ikke nytt språk</a:t>
            </a:r>
          </a:p>
          <a:p>
            <a:r>
              <a:rPr lang="nb-NO" sz="1600" dirty="0"/>
              <a:t>«bokmålets far»</a:t>
            </a:r>
          </a:p>
          <a:p>
            <a:r>
              <a:rPr lang="nb-NO" sz="1600" dirty="0"/>
              <a:t>tilnærming mellom de to</a:t>
            </a:r>
          </a:p>
          <a:p>
            <a:pPr marL="0" indent="0">
              <a:buNone/>
            </a:pPr>
            <a:r>
              <a:rPr lang="nb-NO" sz="1600" dirty="0"/>
              <a:t>         formene for norsk</a:t>
            </a:r>
          </a:p>
          <a:p>
            <a:r>
              <a:rPr lang="nb-NO" sz="1600" dirty="0"/>
              <a:t>skriftspråket et praktisk problem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094045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Språksituasjonen mot slutten av </a:t>
            </a:r>
            <a:br>
              <a:rPr lang="nb-NO" dirty="0" smtClean="0"/>
            </a:br>
            <a:r>
              <a:rPr lang="nb-NO" dirty="0" smtClean="0"/>
              <a:t>1800-talet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Skriftspråket hadde utviklet seg i tre retninger:</a:t>
            </a:r>
          </a:p>
          <a:p>
            <a:pPr marL="514350" indent="-514350">
              <a:buAutoNum type="arabicPeriod"/>
            </a:pPr>
            <a:r>
              <a:rPr lang="nb-NO" dirty="0"/>
              <a:t>Embetsmennene ville skrive tilnærmet dansk.</a:t>
            </a:r>
          </a:p>
          <a:p>
            <a:pPr marL="514350" indent="-514350">
              <a:buAutoNum type="arabicPeriod"/>
            </a:pPr>
            <a:r>
              <a:rPr lang="nb-NO" dirty="0"/>
              <a:t>Knud Knudsen ville fornorske dansken.  Norsk riksmål – bokmål</a:t>
            </a:r>
          </a:p>
          <a:p>
            <a:pPr marL="514350" indent="-514350">
              <a:buAutoNum type="arabicPeriod"/>
            </a:pPr>
            <a:r>
              <a:rPr lang="nb-NO" dirty="0"/>
              <a:t>Aasen hadde utarbeidet en egen normal. Ble brukt i stadig flere sammenhenger. Landsmål – nynorsk.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5691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Viktige språkvedtak på slutten av 1800-talet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1878: Talemålsvedtaket. Lærerne skal undervise på barnas talemål</a:t>
            </a:r>
          </a:p>
          <a:p>
            <a:r>
              <a:rPr lang="nb-NO" dirty="0"/>
              <a:t>1885: </a:t>
            </a:r>
            <a:r>
              <a:rPr lang="nb-NO" dirty="0" err="1"/>
              <a:t>Jamstillingsvedtaket</a:t>
            </a:r>
            <a:r>
              <a:rPr lang="nb-NO" dirty="0"/>
              <a:t>. Landsmålet og «det </a:t>
            </a:r>
            <a:r>
              <a:rPr lang="nb-NO" dirty="0" err="1"/>
              <a:t>almindelige</a:t>
            </a:r>
            <a:r>
              <a:rPr lang="nb-NO" dirty="0"/>
              <a:t> Bogsprog2 skal være likestilt i skole og administrasjon</a:t>
            </a:r>
          </a:p>
          <a:p>
            <a:r>
              <a:rPr lang="nb-NO" dirty="0"/>
              <a:t>1892: Målparagrafen. Skolestyrene i kommunene kan avgjøre om elevene skal ha undervisning og bøker på landsmålet eller «det </a:t>
            </a:r>
            <a:r>
              <a:rPr lang="nb-NO" dirty="0" err="1"/>
              <a:t>almindelige</a:t>
            </a:r>
            <a:r>
              <a:rPr lang="nb-NO" dirty="0"/>
              <a:t> </a:t>
            </a:r>
            <a:r>
              <a:rPr lang="nb-NO" dirty="0" err="1"/>
              <a:t>Bogsprog</a:t>
            </a:r>
            <a:r>
              <a:rPr lang="nb-NO" dirty="0"/>
              <a:t>».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7832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Nordahl Rolfsens lesebok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Nordahl Rolfsen ga ut ei lesebok som ble brukt i over femti år.</a:t>
            </a:r>
          </a:p>
          <a:p>
            <a:r>
              <a:rPr lang="nb-NO" dirty="0"/>
              <a:t>Fulgte mange av Knud Knudsens tanker og brukte hjemlige ord og vendinger. </a:t>
            </a:r>
          </a:p>
          <a:p>
            <a:r>
              <a:rPr lang="nb-NO" dirty="0"/>
              <a:t>Ville gjøre språket nasjonalt og tilgjengelig.</a:t>
            </a:r>
          </a:p>
          <a:p>
            <a:r>
              <a:rPr lang="nb-NO" dirty="0"/>
              <a:t>Mange spesielle former som elevene tok etter. «Rolfsen feil</a:t>
            </a:r>
            <a:r>
              <a:rPr lang="nb-NO" dirty="0" smtClean="0"/>
              <a:t>».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2266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Språkreformer som leier fram til dagens språkform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1907: Riksmålet. Harde konsonanter erstatter de «</a:t>
            </a:r>
            <a:r>
              <a:rPr lang="nb-NO" dirty="0" err="1"/>
              <a:t>bløde</a:t>
            </a:r>
            <a:r>
              <a:rPr lang="nb-NO" dirty="0"/>
              <a:t>». </a:t>
            </a:r>
          </a:p>
          <a:p>
            <a:r>
              <a:rPr lang="nb-NO" dirty="0"/>
              <a:t>1917: Endringer for riksmål og landsmål. Tilnærmingstanken blir viktig. </a:t>
            </a:r>
          </a:p>
          <a:p>
            <a:r>
              <a:rPr lang="nb-NO" dirty="0"/>
              <a:t>1929: Landsmål får navnet nynorsk. Riksmål får navnet bokmål.</a:t>
            </a:r>
          </a:p>
          <a:p>
            <a:r>
              <a:rPr lang="nb-NO" dirty="0"/>
              <a:t>1938: Forenkle rettskrivingen. Tilnærming. Fellesformer blir brukt i lærebøker. </a:t>
            </a:r>
          </a:p>
          <a:p>
            <a:r>
              <a:rPr lang="nb-NO" dirty="0"/>
              <a:t>1952: Norsk språknemd. Tilnærming. Samnorsk. Protester i Oslo</a:t>
            </a:r>
          </a:p>
          <a:p>
            <a:r>
              <a:rPr lang="nb-NO" dirty="0"/>
              <a:t>1959 : Ny rettskriving. Læreboknormal. Både nynorsk og bokmål</a:t>
            </a:r>
          </a:p>
          <a:p>
            <a:r>
              <a:rPr lang="nb-NO" dirty="0"/>
              <a:t>1981: Bokmålsreform. Tilnærmingstanken lagt på is.</a:t>
            </a:r>
          </a:p>
          <a:p>
            <a:r>
              <a:rPr lang="nb-NO" dirty="0"/>
              <a:t>2005: Ny rettskrivingsreform. Bokmål. Litt endring i nynorsk.</a:t>
            </a:r>
          </a:p>
          <a:p>
            <a:r>
              <a:rPr lang="nb-NO" dirty="0"/>
              <a:t>2012: Nynorskreform. Mål: Enkel og stabil form. Alle former sidestilte.</a:t>
            </a:r>
          </a:p>
        </p:txBody>
      </p:sp>
    </p:spTree>
    <p:extLst>
      <p:ext uri="{BB962C8B-B14F-4D97-AF65-F5344CB8AC3E}">
        <p14:creationId xmlns:p14="http://schemas.microsoft.com/office/powerpoint/2010/main" val="2596981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Ikke samnorsk. Men det har skjedd en tilnærming mellom bokmål og nynorsk.</a:t>
            </a:r>
          </a:p>
          <a:p>
            <a:endParaRPr lang="nb-NO" dirty="0"/>
          </a:p>
          <a:p>
            <a:r>
              <a:rPr lang="nb-NO" dirty="0"/>
              <a:t>Stor utvikling fra dansk til moderne norsk</a:t>
            </a:r>
          </a:p>
          <a:p>
            <a:endParaRPr lang="nb-NO" dirty="0"/>
          </a:p>
          <a:p>
            <a:r>
              <a:rPr lang="nb-NO" dirty="0"/>
              <a:t>Skriftspråket er blitt enklere.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8257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Norsk eller engelsk?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Norsk er et lite språk. Blir lett påvirket. Mange nye ord opp gjennom tidene.</a:t>
            </a:r>
          </a:p>
          <a:p>
            <a:r>
              <a:rPr lang="nb-NO" dirty="0"/>
              <a:t>3 måter å ta inn nye ord i norsk:</a:t>
            </a:r>
          </a:p>
          <a:p>
            <a:pPr marL="0" indent="0">
              <a:buNone/>
            </a:pPr>
            <a:r>
              <a:rPr lang="nb-NO" dirty="0"/>
              <a:t>	1. Ord fra andre språk blir en del av norsk uten endringer. Eks: healer</a:t>
            </a:r>
          </a:p>
          <a:p>
            <a:pPr marL="0" indent="0">
              <a:buNone/>
            </a:pPr>
            <a:r>
              <a:rPr lang="nb-NO" dirty="0"/>
              <a:t>	2. Ord får norske alternativer. Eks: guide – omviser.</a:t>
            </a:r>
          </a:p>
          <a:p>
            <a:pPr marL="0" indent="0">
              <a:buNone/>
            </a:pPr>
            <a:r>
              <a:rPr lang="nb-NO" dirty="0"/>
              <a:t>	3. Ord blir fornorsket. Eks sørvis.</a:t>
            </a:r>
          </a:p>
        </p:txBody>
      </p:sp>
    </p:spTree>
    <p:extLst>
      <p:ext uri="{BB962C8B-B14F-4D97-AF65-F5344CB8AC3E}">
        <p14:creationId xmlns:p14="http://schemas.microsoft.com/office/powerpoint/2010/main" val="239943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Norrønt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45000"/>
            </a:pPr>
            <a:r>
              <a:rPr lang="nb-NO" dirty="0"/>
              <a:t>Språket som ble snakket i det norrøne området fra omkring 800 til 1350</a:t>
            </a:r>
          </a:p>
          <a:p>
            <a:pPr>
              <a:buSzPct val="45000"/>
            </a:pPr>
            <a:r>
              <a:rPr lang="nb-NO" dirty="0"/>
              <a:t>Det norrøne området: De områdene vikingene hadde lagt under seg.</a:t>
            </a:r>
          </a:p>
          <a:p>
            <a:pPr marL="0" indent="0">
              <a:buSzPct val="45000"/>
              <a:buNone/>
            </a:pPr>
            <a:r>
              <a:rPr lang="nb-NO" dirty="0"/>
              <a:t>	</a:t>
            </a:r>
            <a:r>
              <a:rPr lang="nb-NO" dirty="0" smtClean="0"/>
              <a:t>Norge</a:t>
            </a:r>
            <a:r>
              <a:rPr lang="nb-NO" dirty="0"/>
              <a:t>, Island, Færøyene, Shetland, 	Orknøyene, Grønland, Härjedalen, 	Jämtland, Bohuslän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6563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400" dirty="0" smtClean="0"/>
              <a:t>Viktige </a:t>
            </a:r>
            <a:r>
              <a:rPr lang="nb-NO" sz="3400" dirty="0" smtClean="0"/>
              <a:t>begreper </a:t>
            </a:r>
            <a:r>
              <a:rPr lang="nb-NO" sz="3400" dirty="0" smtClean="0"/>
              <a:t>når </a:t>
            </a:r>
            <a:r>
              <a:rPr lang="nb-NO" sz="3400" dirty="0" smtClean="0"/>
              <a:t>vi diskuterer språk</a:t>
            </a:r>
            <a:endParaRPr lang="nb-NO" sz="3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Parallellspråklighet: Når to språk brukes parallelt på et område, foretrekkes morsmålet når det ikke er nødvendig å bruke fremmedspråket</a:t>
            </a:r>
          </a:p>
          <a:p>
            <a:r>
              <a:rPr lang="nb-NO" dirty="0"/>
              <a:t>Domenetap: Et språk erstatter et annet på et helt område. </a:t>
            </a:r>
          </a:p>
          <a:p>
            <a:r>
              <a:rPr lang="nb-NO" dirty="0"/>
              <a:t>Domenetap er et skritt mot et språk i oppløsning.</a:t>
            </a:r>
          </a:p>
          <a:p>
            <a:r>
              <a:rPr lang="nb-NO" dirty="0"/>
              <a:t>Framtidens Norge er mangespråklig?</a:t>
            </a:r>
          </a:p>
        </p:txBody>
      </p:sp>
    </p:spTree>
    <p:extLst>
      <p:ext uri="{BB962C8B-B14F-4D97-AF65-F5344CB8AC3E}">
        <p14:creationId xmlns:p14="http://schemas.microsoft.com/office/powerpoint/2010/main" val="216078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Kilder til </a:t>
            </a:r>
            <a:r>
              <a:rPr lang="nb-NO" dirty="0" smtClean="0"/>
              <a:t>det norrøne språket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45000"/>
            </a:pPr>
            <a:r>
              <a:rPr lang="nb-NO" dirty="0"/>
              <a:t>Runeinnskrifter, kongesagaer, eddadikt, lovverk, religiøse skrifter, brev.</a:t>
            </a:r>
          </a:p>
          <a:p>
            <a:pPr>
              <a:buSzPct val="45000"/>
            </a:pPr>
            <a:r>
              <a:rPr lang="nb-NO" dirty="0"/>
              <a:t>Bøker og dokument ble skrevet på pergament, renset og tørket skinn  fra kalv, sau eller geit.</a:t>
            </a:r>
          </a:p>
          <a:p>
            <a:pPr>
              <a:buSzPct val="45000"/>
            </a:pPr>
            <a:r>
              <a:rPr lang="nb-NO" dirty="0"/>
              <a:t>Skriveredskapet var fjærpenn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09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Forskjeller mellom moderne norsk og norrønt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0872" y="2431429"/>
            <a:ext cx="8229600" cy="322981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b="1" dirty="0" err="1">
                <a:ea typeface="Times New Roman"/>
              </a:rPr>
              <a:t>Þat</a:t>
            </a:r>
            <a:r>
              <a:rPr lang="nb-NO" b="1" dirty="0">
                <a:ea typeface="Times New Roman"/>
              </a:rPr>
              <a:t> er </a:t>
            </a:r>
            <a:r>
              <a:rPr lang="nb-NO" b="1" dirty="0" err="1">
                <a:ea typeface="Times New Roman"/>
              </a:rPr>
              <a:t>hræddr</a:t>
            </a:r>
            <a:r>
              <a:rPr lang="nb-NO" b="1" dirty="0">
                <a:ea typeface="Times New Roman"/>
              </a:rPr>
              <a:t> </a:t>
            </a:r>
            <a:r>
              <a:rPr lang="nb-NO" b="1" dirty="0" err="1">
                <a:ea typeface="Times New Roman"/>
              </a:rPr>
              <a:t>maðr</a:t>
            </a:r>
            <a:r>
              <a:rPr lang="nb-NO" b="1" dirty="0">
                <a:ea typeface="Times New Roman"/>
              </a:rPr>
              <a:t> </a:t>
            </a:r>
            <a:r>
              <a:rPr lang="nb-NO" b="1" dirty="0" err="1">
                <a:ea typeface="Times New Roman"/>
              </a:rPr>
              <a:t>sem</a:t>
            </a:r>
            <a:r>
              <a:rPr lang="nb-NO" b="1" dirty="0">
                <a:ea typeface="Times New Roman"/>
              </a:rPr>
              <a:t> </a:t>
            </a:r>
            <a:r>
              <a:rPr lang="nb-NO" b="1" dirty="0" err="1">
                <a:ea typeface="Times New Roman"/>
              </a:rPr>
              <a:t>ekki</a:t>
            </a:r>
            <a:r>
              <a:rPr lang="nb-NO" b="1" dirty="0">
                <a:ea typeface="Times New Roman"/>
              </a:rPr>
              <a:t> </a:t>
            </a:r>
            <a:r>
              <a:rPr lang="nb-NO" b="1" dirty="0" err="1">
                <a:ea typeface="Times New Roman"/>
              </a:rPr>
              <a:t>þorir</a:t>
            </a:r>
            <a:r>
              <a:rPr lang="nb-NO" b="1" dirty="0">
                <a:ea typeface="Times New Roman"/>
              </a:rPr>
              <a:t> at </a:t>
            </a:r>
            <a:r>
              <a:rPr lang="nb-NO" b="1" dirty="0" err="1">
                <a:ea typeface="Times New Roman"/>
              </a:rPr>
              <a:t>skjalfa</a:t>
            </a:r>
            <a:endParaRPr lang="nb-NO" b="1" dirty="0"/>
          </a:p>
          <a:p>
            <a:pPr marL="0" indent="0">
              <a:lnSpc>
                <a:spcPct val="150000"/>
              </a:lnSpc>
              <a:buNone/>
            </a:pPr>
            <a:r>
              <a:rPr lang="nb-NO" dirty="0">
                <a:ea typeface="Times New Roman"/>
              </a:rPr>
              <a:t>1. Norrønt har flere bokstaver enn moderne  norsk</a:t>
            </a:r>
            <a:endParaRPr lang="nb-NO" dirty="0"/>
          </a:p>
          <a:p>
            <a:pPr marL="0" indent="0">
              <a:lnSpc>
                <a:spcPct val="150000"/>
              </a:lnSpc>
              <a:buNone/>
            </a:pPr>
            <a:r>
              <a:rPr lang="nb-NO" dirty="0">
                <a:ea typeface="Times New Roman"/>
              </a:rPr>
              <a:t>2. Norrønt har mange ulike former av samme ord</a:t>
            </a:r>
            <a:endParaRPr lang="nb-NO" dirty="0"/>
          </a:p>
          <a:p>
            <a:pPr marL="0" indent="0">
              <a:lnSpc>
                <a:spcPct val="150000"/>
              </a:lnSpc>
              <a:buNone/>
            </a:pPr>
            <a:r>
              <a:rPr lang="nb-NO" dirty="0">
                <a:ea typeface="Times New Roman"/>
              </a:rPr>
              <a:t>3. Norrønt har friere ordstilling</a:t>
            </a:r>
            <a:endParaRPr lang="nb-NO" dirty="0"/>
          </a:p>
          <a:p>
            <a:pPr marL="0" indent="0">
              <a:lnSpc>
                <a:spcPct val="150000"/>
              </a:lnSpc>
              <a:buNone/>
            </a:pPr>
            <a:r>
              <a:rPr lang="nb-NO" dirty="0">
                <a:ea typeface="Times New Roman"/>
              </a:rPr>
              <a:t>4. I norrønt står adjektivet ofte etter substantivet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408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 norrøne skriftspråket </a:t>
            </a:r>
            <a:r>
              <a:rPr lang="nb-NO" dirty="0" smtClean="0"/>
              <a:t>forsvant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800" dirty="0"/>
              <a:t>Svartedauden reduserte folketallet fra 450 000 til 200 000. Overklassen, som var de skrivekyndige, ble sterkt redusert</a:t>
            </a:r>
          </a:p>
          <a:p>
            <a:r>
              <a:rPr lang="nb-NO" sz="2800" dirty="0"/>
              <a:t>Svenske, danske og nordtyske adelsmenn tok over mye av makten</a:t>
            </a:r>
          </a:p>
          <a:p>
            <a:r>
              <a:rPr lang="nb-NO" sz="2800" dirty="0"/>
              <a:t>Det ble ikke skrevet originallitteratur på norrønt</a:t>
            </a:r>
          </a:p>
          <a:p>
            <a:r>
              <a:rPr lang="nb-NO" sz="2800" dirty="0"/>
              <a:t>Norge kom under dansk styre i 1380</a:t>
            </a:r>
          </a:p>
          <a:p>
            <a:r>
              <a:rPr lang="nb-NO" sz="2800" dirty="0"/>
              <a:t>Konfirmasjonsopplæring ble obligatorisk i 1736. Opplæringsspråket var dansk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98439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Skrev noen på </a:t>
            </a:r>
            <a:r>
              <a:rPr lang="nb-NO" dirty="0" smtClean="0"/>
              <a:t>norsk?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Petter Dass: Skrev dansk, men brukte særnorske ord og uttrykk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/>
              <a:t>Ludvig Holberg: Skrev dansk, men noen norsk ord kom inn i tekstene hans. Norvagismer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33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Språksituasjonen rundt 1814</a:t>
            </a:r>
            <a:endParaRPr lang="nb-N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78" y="1423317"/>
            <a:ext cx="67554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47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</a:t>
            </a:r>
            <a:r>
              <a:rPr lang="nb-NO" dirty="0" smtClean="0"/>
              <a:t>ansk skrift, norsk tale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Flere lærte å lese. Men lærebøker og grammatikker var på dansk</a:t>
            </a:r>
          </a:p>
          <a:p>
            <a:r>
              <a:rPr lang="nb-NO" dirty="0"/>
              <a:t>De fleste snakket en norsk dialekt</a:t>
            </a:r>
          </a:p>
          <a:p>
            <a:r>
              <a:rPr lang="nb-NO" dirty="0"/>
              <a:t>Embetsmennene brukte danske ord med norsk uttale og tonefall, en dannet dagligtale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875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Eget storting – egen grunnlov – eget språk</a:t>
            </a:r>
            <a:endParaRPr lang="nb-NO" sz="3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Tre veivalg:</a:t>
            </a:r>
          </a:p>
          <a:p>
            <a:pPr marL="514350" indent="-514350">
              <a:buAutoNum type="arabicPeriod"/>
            </a:pPr>
            <a:r>
              <a:rPr lang="nb-NO" dirty="0"/>
              <a:t>Holde på det danske skriftspråket. Embetsmennene. Johan Sebastian Welhaven</a:t>
            </a:r>
          </a:p>
          <a:p>
            <a:pPr marL="514350" indent="-514350">
              <a:buAutoNum type="arabicPeriod"/>
            </a:pPr>
            <a:r>
              <a:rPr lang="nb-NO" dirty="0"/>
              <a:t>Bruke norske ord og uttrykk. Gradvis fornorsking. Henrik Wergeland</a:t>
            </a:r>
          </a:p>
          <a:p>
            <a:pPr marL="514350" indent="-514350">
              <a:buAutoNum type="arabicPeriod"/>
            </a:pPr>
            <a:r>
              <a:rPr lang="nb-NO" dirty="0"/>
              <a:t>Ta utgangspunkt i en dialekt som ligger nær norrønt og skape et nytt norsk språk. P.A. Munch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964031"/>
      </p:ext>
    </p:extLst>
  </p:cSld>
  <p:clrMapOvr>
    <a:masterClrMapping/>
  </p:clrMapOvr>
</p:sld>
</file>

<file path=ppt/theme/theme1.xml><?xml version="1.0" encoding="utf-8"?>
<a:theme xmlns:a="http://schemas.openxmlformats.org/drawingml/2006/main" name="Signatur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Signatur_mal</Template>
  <TotalTime>28</TotalTime>
  <Words>934</Words>
  <Application>Microsoft Office PowerPoint</Application>
  <PresentationFormat>Skjermfremvisning (4:3)</PresentationFormat>
  <Paragraphs>124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Signatur_mal</vt:lpstr>
      <vt:lpstr>Norrønt og moderne norsk Språk har alltid vakt sterke følelser </vt:lpstr>
      <vt:lpstr>Norrønt</vt:lpstr>
      <vt:lpstr>Kilder til det norrøne språket</vt:lpstr>
      <vt:lpstr>Forskjeller mellom moderne norsk og norrønt</vt:lpstr>
      <vt:lpstr>Det norrøne skriftspråket forsvant</vt:lpstr>
      <vt:lpstr>Skrev noen på norsk?</vt:lpstr>
      <vt:lpstr>Språksituasjonen rundt 1814</vt:lpstr>
      <vt:lpstr>Dansk skrift, norsk tale</vt:lpstr>
      <vt:lpstr>Eget storting – egen grunnlov – eget språk</vt:lpstr>
      <vt:lpstr>Romantikken: Språket er nasjonens egenart og identitet</vt:lpstr>
      <vt:lpstr>To svært viktige personer for utviklingen av norsk språk</vt:lpstr>
      <vt:lpstr>2. Knud Knudsen 1812 - 1896</vt:lpstr>
      <vt:lpstr>Aasen og Knudsen. Likheter og forskjeller</vt:lpstr>
      <vt:lpstr>Språksituasjonen mot slutten av  1800-talet</vt:lpstr>
      <vt:lpstr>Viktige språkvedtak på slutten av 1800-talet</vt:lpstr>
      <vt:lpstr>Nordahl Rolfsens lesebok</vt:lpstr>
      <vt:lpstr>Språkreformer som leier fram til dagens språkform</vt:lpstr>
      <vt:lpstr>Oppsummering</vt:lpstr>
      <vt:lpstr>Norsk eller engelsk?</vt:lpstr>
      <vt:lpstr>Viktige begreper når vi diskuterer språk</vt:lpstr>
    </vt:vector>
  </TitlesOfParts>
  <Company>Fagbokforlaget VB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Norrønt og moderne norsk Språk har alltid vekt sterke kjensler</dc:title>
  <dc:creator>Ingvild Sommer</dc:creator>
  <cp:lastModifiedBy>Ingvild Sommer</cp:lastModifiedBy>
  <cp:revision>5</cp:revision>
  <dcterms:created xsi:type="dcterms:W3CDTF">2013-08-09T12:16:51Z</dcterms:created>
  <dcterms:modified xsi:type="dcterms:W3CDTF">2013-08-09T12:45:33Z</dcterms:modified>
</cp:coreProperties>
</file>