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0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305"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39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opptekst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3" name="Plassholder for dato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96E38E83-554E-4480-AAAD-5D9F4364610D}" type="datetime1">
              <a:rPr lang="nb-NO"/>
              <a:pPr lvl="0"/>
              <a:t>21.01.2016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Plassholder for notat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7" name="Plassholder for lysbildenumm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674C1BFF-67CD-46DD-8DB8-18A87377CC5D}" type="slidenum">
              <a:t>‹#›</a:t>
            </a:fld>
            <a:endParaRPr lang="nb-NO"/>
          </a:p>
        </p:txBody>
      </p:sp>
    </p:spTree>
    <p:extLst>
      <p:ext uri="{BB962C8B-B14F-4D97-AF65-F5344CB8AC3E}">
        <p14:creationId xmlns:p14="http://schemas.microsoft.com/office/powerpoint/2010/main" val="162257850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32"/>
          <p:cNvSpPr>
            <a:spLocks noGrp="1" noRot="1" noChangeAspect="1"/>
          </p:cNvSpPr>
          <p:nvPr>
            <p:ph type="sldImg"/>
          </p:nvPr>
        </p:nvSpPr>
        <p:spPr/>
      </p:sp>
      <p:sp>
        <p:nvSpPr>
          <p:cNvPr id="3" name="Shape 33"/>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97122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6"/>
          <p:cNvSpPr>
            <a:spLocks noGrp="1" noRot="1" noChangeAspect="1"/>
          </p:cNvSpPr>
          <p:nvPr>
            <p:ph type="sldImg"/>
          </p:nvPr>
        </p:nvSpPr>
        <p:spPr/>
      </p:sp>
      <p:sp>
        <p:nvSpPr>
          <p:cNvPr id="3" name="Shape 87"/>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204935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92"/>
          <p:cNvSpPr>
            <a:spLocks noGrp="1" noRot="1" noChangeAspect="1"/>
          </p:cNvSpPr>
          <p:nvPr>
            <p:ph type="sldImg"/>
          </p:nvPr>
        </p:nvSpPr>
        <p:spPr/>
      </p:sp>
      <p:sp>
        <p:nvSpPr>
          <p:cNvPr id="3" name="Shape 93"/>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62014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98"/>
          <p:cNvSpPr>
            <a:spLocks noGrp="1" noRot="1" noChangeAspect="1"/>
          </p:cNvSpPr>
          <p:nvPr>
            <p:ph type="sldImg"/>
          </p:nvPr>
        </p:nvSpPr>
        <p:spPr/>
      </p:sp>
      <p:sp>
        <p:nvSpPr>
          <p:cNvPr id="3" name="Shape 99"/>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3989481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04"/>
          <p:cNvSpPr>
            <a:spLocks noGrp="1" noRot="1" noChangeAspect="1"/>
          </p:cNvSpPr>
          <p:nvPr>
            <p:ph type="sldImg"/>
          </p:nvPr>
        </p:nvSpPr>
        <p:spPr/>
      </p:sp>
      <p:sp>
        <p:nvSpPr>
          <p:cNvPr id="3" name="Shape 105"/>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327700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10"/>
          <p:cNvSpPr>
            <a:spLocks noGrp="1" noRot="1" noChangeAspect="1"/>
          </p:cNvSpPr>
          <p:nvPr>
            <p:ph type="sldImg"/>
          </p:nvPr>
        </p:nvSpPr>
        <p:spPr/>
      </p:sp>
      <p:sp>
        <p:nvSpPr>
          <p:cNvPr id="3" name="Shape 111"/>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588215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16"/>
          <p:cNvSpPr>
            <a:spLocks noGrp="1" noRot="1" noChangeAspect="1"/>
          </p:cNvSpPr>
          <p:nvPr>
            <p:ph type="sldImg"/>
          </p:nvPr>
        </p:nvSpPr>
        <p:spPr/>
      </p:sp>
      <p:sp>
        <p:nvSpPr>
          <p:cNvPr id="3" name="Shape 117"/>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336547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22"/>
          <p:cNvSpPr>
            <a:spLocks noGrp="1" noRot="1" noChangeAspect="1"/>
          </p:cNvSpPr>
          <p:nvPr>
            <p:ph type="sldImg"/>
          </p:nvPr>
        </p:nvSpPr>
        <p:spPr/>
      </p:sp>
      <p:sp>
        <p:nvSpPr>
          <p:cNvPr id="3" name="Shape 123"/>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376746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28"/>
          <p:cNvSpPr>
            <a:spLocks noGrp="1" noRot="1" noChangeAspect="1"/>
          </p:cNvSpPr>
          <p:nvPr>
            <p:ph type="sldImg"/>
          </p:nvPr>
        </p:nvSpPr>
        <p:spPr/>
      </p:sp>
      <p:sp>
        <p:nvSpPr>
          <p:cNvPr id="3" name="Shape 129"/>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353095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34"/>
          <p:cNvSpPr>
            <a:spLocks noGrp="1" noRot="1" noChangeAspect="1"/>
          </p:cNvSpPr>
          <p:nvPr>
            <p:ph type="sldImg"/>
          </p:nvPr>
        </p:nvSpPr>
        <p:spPr/>
      </p:sp>
      <p:sp>
        <p:nvSpPr>
          <p:cNvPr id="3" name="Shape 135"/>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514959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40"/>
          <p:cNvSpPr>
            <a:spLocks noGrp="1" noRot="1" noChangeAspect="1"/>
          </p:cNvSpPr>
          <p:nvPr>
            <p:ph type="sldImg"/>
          </p:nvPr>
        </p:nvSpPr>
        <p:spPr/>
      </p:sp>
      <p:sp>
        <p:nvSpPr>
          <p:cNvPr id="3" name="Shape 141"/>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336785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38"/>
          <p:cNvSpPr>
            <a:spLocks noGrp="1" noRot="1" noChangeAspect="1"/>
          </p:cNvSpPr>
          <p:nvPr>
            <p:ph type="sldImg"/>
          </p:nvPr>
        </p:nvSpPr>
        <p:spPr/>
      </p:sp>
      <p:sp>
        <p:nvSpPr>
          <p:cNvPr id="3" name="Shape 39"/>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48606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46"/>
          <p:cNvSpPr>
            <a:spLocks noGrp="1" noRot="1" noChangeAspect="1"/>
          </p:cNvSpPr>
          <p:nvPr>
            <p:ph type="sldImg"/>
          </p:nvPr>
        </p:nvSpPr>
        <p:spPr/>
      </p:sp>
      <p:sp>
        <p:nvSpPr>
          <p:cNvPr id="3" name="Shape 147"/>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2255040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52"/>
          <p:cNvSpPr>
            <a:spLocks noGrp="1" noRot="1" noChangeAspect="1"/>
          </p:cNvSpPr>
          <p:nvPr>
            <p:ph type="sldImg"/>
          </p:nvPr>
        </p:nvSpPr>
        <p:spPr/>
      </p:sp>
      <p:sp>
        <p:nvSpPr>
          <p:cNvPr id="3" name="Shape 153"/>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931904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58"/>
          <p:cNvSpPr>
            <a:spLocks noGrp="1" noRot="1" noChangeAspect="1"/>
          </p:cNvSpPr>
          <p:nvPr>
            <p:ph type="sldImg"/>
          </p:nvPr>
        </p:nvSpPr>
        <p:spPr/>
      </p:sp>
      <p:sp>
        <p:nvSpPr>
          <p:cNvPr id="3" name="Shape 159"/>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277299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64"/>
          <p:cNvSpPr>
            <a:spLocks noGrp="1" noRot="1" noChangeAspect="1"/>
          </p:cNvSpPr>
          <p:nvPr>
            <p:ph type="sldImg"/>
          </p:nvPr>
        </p:nvSpPr>
        <p:spPr/>
      </p:sp>
      <p:sp>
        <p:nvSpPr>
          <p:cNvPr id="3" name="Shape 165"/>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419207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70"/>
          <p:cNvSpPr>
            <a:spLocks noGrp="1" noRot="1" noChangeAspect="1"/>
          </p:cNvSpPr>
          <p:nvPr>
            <p:ph type="sldImg"/>
          </p:nvPr>
        </p:nvSpPr>
        <p:spPr/>
      </p:sp>
      <p:sp>
        <p:nvSpPr>
          <p:cNvPr id="3" name="Shape 171"/>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045310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76"/>
          <p:cNvSpPr>
            <a:spLocks noGrp="1" noRot="1" noChangeAspect="1"/>
          </p:cNvSpPr>
          <p:nvPr>
            <p:ph type="sldImg"/>
          </p:nvPr>
        </p:nvSpPr>
        <p:spPr/>
      </p:sp>
      <p:sp>
        <p:nvSpPr>
          <p:cNvPr id="3" name="Shape 177"/>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353235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82"/>
          <p:cNvSpPr>
            <a:spLocks noGrp="1" noRot="1" noChangeAspect="1"/>
          </p:cNvSpPr>
          <p:nvPr>
            <p:ph type="sldImg"/>
          </p:nvPr>
        </p:nvSpPr>
        <p:spPr/>
      </p:sp>
      <p:sp>
        <p:nvSpPr>
          <p:cNvPr id="3" name="Shape 183"/>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20414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88"/>
          <p:cNvSpPr>
            <a:spLocks noGrp="1" noRot="1" noChangeAspect="1"/>
          </p:cNvSpPr>
          <p:nvPr>
            <p:ph type="sldImg"/>
          </p:nvPr>
        </p:nvSpPr>
        <p:spPr/>
      </p:sp>
      <p:sp>
        <p:nvSpPr>
          <p:cNvPr id="3" name="Shape 189"/>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2410987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94"/>
          <p:cNvSpPr>
            <a:spLocks noGrp="1" noRot="1" noChangeAspect="1"/>
          </p:cNvSpPr>
          <p:nvPr>
            <p:ph type="sldImg"/>
          </p:nvPr>
        </p:nvSpPr>
        <p:spPr/>
      </p:sp>
      <p:sp>
        <p:nvSpPr>
          <p:cNvPr id="3" name="Shape 195"/>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671300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00"/>
          <p:cNvSpPr>
            <a:spLocks noGrp="1" noRot="1" noChangeAspect="1"/>
          </p:cNvSpPr>
          <p:nvPr>
            <p:ph type="sldImg"/>
          </p:nvPr>
        </p:nvSpPr>
        <p:spPr/>
      </p:sp>
      <p:sp>
        <p:nvSpPr>
          <p:cNvPr id="3" name="Shape 201"/>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40542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44"/>
          <p:cNvSpPr>
            <a:spLocks noGrp="1" noRot="1" noChangeAspect="1"/>
          </p:cNvSpPr>
          <p:nvPr>
            <p:ph type="sldImg"/>
          </p:nvPr>
        </p:nvSpPr>
        <p:spPr/>
      </p:sp>
      <p:sp>
        <p:nvSpPr>
          <p:cNvPr id="3" name="Shape 45"/>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460455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06"/>
          <p:cNvSpPr>
            <a:spLocks noGrp="1" noRot="1" noChangeAspect="1"/>
          </p:cNvSpPr>
          <p:nvPr>
            <p:ph type="sldImg"/>
          </p:nvPr>
        </p:nvSpPr>
        <p:spPr/>
      </p:sp>
      <p:sp>
        <p:nvSpPr>
          <p:cNvPr id="3" name="Shape 207"/>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722867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12"/>
          <p:cNvSpPr>
            <a:spLocks noGrp="1" noRot="1" noChangeAspect="1"/>
          </p:cNvSpPr>
          <p:nvPr>
            <p:ph type="sldImg"/>
          </p:nvPr>
        </p:nvSpPr>
        <p:spPr/>
      </p:sp>
      <p:sp>
        <p:nvSpPr>
          <p:cNvPr id="3" name="Shape 213"/>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586445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18"/>
          <p:cNvSpPr>
            <a:spLocks noGrp="1" noRot="1" noChangeAspect="1"/>
          </p:cNvSpPr>
          <p:nvPr>
            <p:ph type="sldImg"/>
          </p:nvPr>
        </p:nvSpPr>
        <p:spPr/>
      </p:sp>
      <p:sp>
        <p:nvSpPr>
          <p:cNvPr id="3" name="Shape 219"/>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3365332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24"/>
          <p:cNvSpPr>
            <a:spLocks noGrp="1" noRot="1" noChangeAspect="1"/>
          </p:cNvSpPr>
          <p:nvPr>
            <p:ph type="sldImg"/>
          </p:nvPr>
        </p:nvSpPr>
        <p:spPr/>
      </p:sp>
      <p:sp>
        <p:nvSpPr>
          <p:cNvPr id="3" name="Shape 225"/>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675044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30"/>
          <p:cNvSpPr>
            <a:spLocks noGrp="1" noRot="1" noChangeAspect="1"/>
          </p:cNvSpPr>
          <p:nvPr>
            <p:ph type="sldImg"/>
          </p:nvPr>
        </p:nvSpPr>
        <p:spPr/>
      </p:sp>
      <p:sp>
        <p:nvSpPr>
          <p:cNvPr id="3" name="Shape 231"/>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3435272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36"/>
          <p:cNvSpPr>
            <a:spLocks noGrp="1" noRot="1" noChangeAspect="1"/>
          </p:cNvSpPr>
          <p:nvPr>
            <p:ph type="sldImg"/>
          </p:nvPr>
        </p:nvSpPr>
        <p:spPr/>
      </p:sp>
      <p:sp>
        <p:nvSpPr>
          <p:cNvPr id="3" name="Shape 237"/>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555544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42"/>
          <p:cNvSpPr>
            <a:spLocks noGrp="1" noRot="1" noChangeAspect="1"/>
          </p:cNvSpPr>
          <p:nvPr>
            <p:ph type="sldImg"/>
          </p:nvPr>
        </p:nvSpPr>
        <p:spPr/>
      </p:sp>
      <p:sp>
        <p:nvSpPr>
          <p:cNvPr id="3" name="Shape 243"/>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672775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48"/>
          <p:cNvSpPr>
            <a:spLocks noGrp="1" noRot="1" noChangeAspect="1"/>
          </p:cNvSpPr>
          <p:nvPr>
            <p:ph type="sldImg"/>
          </p:nvPr>
        </p:nvSpPr>
        <p:spPr/>
      </p:sp>
      <p:sp>
        <p:nvSpPr>
          <p:cNvPr id="3" name="Shape 249"/>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627183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54"/>
          <p:cNvSpPr>
            <a:spLocks noGrp="1" noRot="1" noChangeAspect="1"/>
          </p:cNvSpPr>
          <p:nvPr>
            <p:ph type="sldImg"/>
          </p:nvPr>
        </p:nvSpPr>
        <p:spPr/>
      </p:sp>
      <p:sp>
        <p:nvSpPr>
          <p:cNvPr id="3" name="Shape 255"/>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382154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60"/>
          <p:cNvSpPr>
            <a:spLocks noGrp="1" noRot="1" noChangeAspect="1"/>
          </p:cNvSpPr>
          <p:nvPr>
            <p:ph type="sldImg"/>
          </p:nvPr>
        </p:nvSpPr>
        <p:spPr/>
      </p:sp>
      <p:sp>
        <p:nvSpPr>
          <p:cNvPr id="3" name="Shape 261"/>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70916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50"/>
          <p:cNvSpPr>
            <a:spLocks noGrp="1" noRot="1" noChangeAspect="1"/>
          </p:cNvSpPr>
          <p:nvPr>
            <p:ph type="sldImg"/>
          </p:nvPr>
        </p:nvSpPr>
        <p:spPr/>
      </p:sp>
      <p:sp>
        <p:nvSpPr>
          <p:cNvPr id="3" name="Shape 51"/>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503302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66"/>
          <p:cNvSpPr>
            <a:spLocks noGrp="1" noRot="1" noChangeAspect="1"/>
          </p:cNvSpPr>
          <p:nvPr>
            <p:ph type="sldImg"/>
          </p:nvPr>
        </p:nvSpPr>
        <p:spPr/>
      </p:sp>
      <p:sp>
        <p:nvSpPr>
          <p:cNvPr id="3" name="Shape 267"/>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2735361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72"/>
          <p:cNvSpPr>
            <a:spLocks noGrp="1" noRot="1" noChangeAspect="1"/>
          </p:cNvSpPr>
          <p:nvPr>
            <p:ph type="sldImg"/>
          </p:nvPr>
        </p:nvSpPr>
        <p:spPr/>
      </p:sp>
      <p:sp>
        <p:nvSpPr>
          <p:cNvPr id="3" name="Shape 273"/>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002801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78"/>
          <p:cNvSpPr>
            <a:spLocks noGrp="1" noRot="1" noChangeAspect="1"/>
          </p:cNvSpPr>
          <p:nvPr>
            <p:ph type="sldImg"/>
          </p:nvPr>
        </p:nvSpPr>
        <p:spPr/>
      </p:sp>
      <p:sp>
        <p:nvSpPr>
          <p:cNvPr id="3" name="Shape 279"/>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3457464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84"/>
          <p:cNvSpPr>
            <a:spLocks noGrp="1" noRot="1" noChangeAspect="1"/>
          </p:cNvSpPr>
          <p:nvPr>
            <p:ph type="sldImg"/>
          </p:nvPr>
        </p:nvSpPr>
        <p:spPr/>
      </p:sp>
      <p:sp>
        <p:nvSpPr>
          <p:cNvPr id="3" name="Shape 285"/>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4021068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90"/>
          <p:cNvSpPr>
            <a:spLocks noGrp="1" noRot="1" noChangeAspect="1"/>
          </p:cNvSpPr>
          <p:nvPr>
            <p:ph type="sldImg"/>
          </p:nvPr>
        </p:nvSpPr>
        <p:spPr/>
      </p:sp>
      <p:sp>
        <p:nvSpPr>
          <p:cNvPr id="3" name="Shape 291"/>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4230233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96"/>
          <p:cNvSpPr>
            <a:spLocks noGrp="1" noRot="1" noChangeAspect="1"/>
          </p:cNvSpPr>
          <p:nvPr>
            <p:ph type="sldImg"/>
          </p:nvPr>
        </p:nvSpPr>
        <p:spPr/>
      </p:sp>
      <p:sp>
        <p:nvSpPr>
          <p:cNvPr id="3" name="Shape 297"/>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2540223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302"/>
          <p:cNvSpPr>
            <a:spLocks noGrp="1" noRot="1" noChangeAspect="1"/>
          </p:cNvSpPr>
          <p:nvPr>
            <p:ph type="sldImg"/>
          </p:nvPr>
        </p:nvSpPr>
        <p:spPr/>
      </p:sp>
      <p:sp>
        <p:nvSpPr>
          <p:cNvPr id="3" name="Shape 303"/>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37680509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308"/>
          <p:cNvSpPr>
            <a:spLocks noGrp="1" noRot="1" noChangeAspect="1"/>
          </p:cNvSpPr>
          <p:nvPr>
            <p:ph type="sldImg"/>
          </p:nvPr>
        </p:nvSpPr>
        <p:spPr/>
      </p:sp>
      <p:sp>
        <p:nvSpPr>
          <p:cNvPr id="3" name="Shape 309"/>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21142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56"/>
          <p:cNvSpPr>
            <a:spLocks noGrp="1" noRot="1" noChangeAspect="1"/>
          </p:cNvSpPr>
          <p:nvPr>
            <p:ph type="sldImg"/>
          </p:nvPr>
        </p:nvSpPr>
        <p:spPr/>
      </p:sp>
      <p:sp>
        <p:nvSpPr>
          <p:cNvPr id="3" name="Shape 57"/>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91808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62"/>
          <p:cNvSpPr>
            <a:spLocks noGrp="1" noRot="1" noChangeAspect="1"/>
          </p:cNvSpPr>
          <p:nvPr>
            <p:ph type="sldImg"/>
          </p:nvPr>
        </p:nvSpPr>
        <p:spPr/>
      </p:sp>
      <p:sp>
        <p:nvSpPr>
          <p:cNvPr id="3" name="Shape 63"/>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81406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68"/>
          <p:cNvSpPr>
            <a:spLocks noGrp="1" noRot="1" noChangeAspect="1"/>
          </p:cNvSpPr>
          <p:nvPr>
            <p:ph type="sldImg"/>
          </p:nvPr>
        </p:nvSpPr>
        <p:spPr/>
      </p:sp>
      <p:sp>
        <p:nvSpPr>
          <p:cNvPr id="3" name="Shape 69"/>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53318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74"/>
          <p:cNvSpPr>
            <a:spLocks noGrp="1" noRot="1" noChangeAspect="1"/>
          </p:cNvSpPr>
          <p:nvPr>
            <p:ph type="sldImg"/>
          </p:nvPr>
        </p:nvSpPr>
        <p:spPr/>
      </p:sp>
      <p:sp>
        <p:nvSpPr>
          <p:cNvPr id="3" name="Shape 75"/>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72287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0"/>
          <p:cNvSpPr>
            <a:spLocks noGrp="1" noRot="1" noChangeAspect="1"/>
          </p:cNvSpPr>
          <p:nvPr>
            <p:ph type="sldImg"/>
          </p:nvPr>
        </p:nvSpPr>
        <p:spPr/>
      </p:sp>
      <p:sp>
        <p:nvSpPr>
          <p:cNvPr id="3" name="Shape 81"/>
          <p:cNvSpPr txBox="1">
            <a:spLocks noGrp="1"/>
          </p:cNvSpPr>
          <p:nvPr>
            <p:ph type="body" sz="quarter" idx="1"/>
          </p:nvPr>
        </p:nvSpPr>
        <p:spPr/>
        <p:txBody>
          <a:bodyPr lIns="91421" tIns="91421" rIns="91421" bIns="91421"/>
          <a:lstStyle/>
          <a:p>
            <a:endParaRPr lang="en-US"/>
          </a:p>
        </p:txBody>
      </p:sp>
    </p:spTree>
    <p:extLst>
      <p:ext uri="{BB962C8B-B14F-4D97-AF65-F5344CB8AC3E}">
        <p14:creationId xmlns:p14="http://schemas.microsoft.com/office/powerpoint/2010/main" val="112568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txBox="1">
            <a:spLocks noGrp="1"/>
          </p:cNvSpPr>
          <p:nvPr>
            <p:ph type="ctrTitle"/>
          </p:nvPr>
        </p:nvSpPr>
        <p:spPr>
          <a:xfrm>
            <a:off x="685800" y="2130423"/>
            <a:ext cx="7772400" cy="1470026"/>
          </a:xfrm>
        </p:spPr>
        <p:txBody>
          <a:bodyPr/>
          <a:lstStyle>
            <a:lvl1pPr>
              <a:defRPr/>
            </a:lvl1pPr>
          </a:lstStyle>
          <a:p>
            <a:pPr lvl="0"/>
            <a:r>
              <a:rPr lang="nb-NO"/>
              <a:t>Klikk for å redigere tittelstil</a:t>
            </a:r>
          </a:p>
        </p:txBody>
      </p:sp>
      <p:sp>
        <p:nvSpPr>
          <p:cNvPr id="3" name="Undertittel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nb-NO"/>
              <a:t>Klikk for å redigere undertittelstil i malen</a:t>
            </a:r>
          </a:p>
        </p:txBody>
      </p:sp>
      <p:sp>
        <p:nvSpPr>
          <p:cNvPr id="4" name="Plassholder for dato 3"/>
          <p:cNvSpPr txBox="1">
            <a:spLocks noGrp="1"/>
          </p:cNvSpPr>
          <p:nvPr>
            <p:ph type="dt" sz="half" idx="7"/>
          </p:nvPr>
        </p:nvSpPr>
        <p:spPr/>
        <p:txBody>
          <a:bodyPr/>
          <a:lstStyle>
            <a:lvl1pPr>
              <a:defRPr/>
            </a:lvl1pPr>
          </a:lstStyle>
          <a:p>
            <a:pPr lvl="0"/>
            <a:fld id="{013A3F68-314F-4C4F-BD13-1EE0F2C6948B}" type="datetime1">
              <a:rPr lang="nb-NO"/>
              <a:pPr lvl="0"/>
              <a:t>21.01.2016</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9ECBB40A-48FD-4516-B201-8F18D46EDF85}" type="slidenum">
              <a:t>‹#›</a:t>
            </a:fld>
            <a:endParaRPr lang="nb-NO"/>
          </a:p>
        </p:txBody>
      </p:sp>
    </p:spTree>
    <p:extLst>
      <p:ext uri="{BB962C8B-B14F-4D97-AF65-F5344CB8AC3E}">
        <p14:creationId xmlns:p14="http://schemas.microsoft.com/office/powerpoint/2010/main" val="128714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loddrett teks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txBox="1">
            <a:spLocks noGrp="1"/>
          </p:cNvSpPr>
          <p:nvPr>
            <p:ph type="dt" sz="half" idx="7"/>
          </p:nvPr>
        </p:nvSpPr>
        <p:spPr/>
        <p:txBody>
          <a:bodyPr/>
          <a:lstStyle>
            <a:lvl1pPr>
              <a:defRPr/>
            </a:lvl1pPr>
          </a:lstStyle>
          <a:p>
            <a:pPr lvl="0"/>
            <a:fld id="{8B440C58-0F54-4AD1-ADA9-90E050AD94FC}" type="datetime1">
              <a:rPr lang="nb-NO"/>
              <a:pPr lvl="0"/>
              <a:t>21.01.2016</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18FBAED9-9EE9-4A87-AC2F-164DBADC3E10}" type="slidenum">
              <a:t>‹#›</a:t>
            </a:fld>
            <a:endParaRPr lang="nb-NO"/>
          </a:p>
        </p:txBody>
      </p:sp>
    </p:spTree>
    <p:extLst>
      <p:ext uri="{BB962C8B-B14F-4D97-AF65-F5344CB8AC3E}">
        <p14:creationId xmlns:p14="http://schemas.microsoft.com/office/powerpoint/2010/main" val="1607018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txBox="1">
            <a:spLocks noGrp="1"/>
          </p:cNvSpPr>
          <p:nvPr>
            <p:ph type="title" orient="vert"/>
          </p:nvPr>
        </p:nvSpPr>
        <p:spPr>
          <a:xfrm>
            <a:off x="6629400" y="274640"/>
            <a:ext cx="2057400" cy="5851529"/>
          </a:xfrm>
        </p:spPr>
        <p:txBody>
          <a:bodyPr vert="eaVert"/>
          <a:lstStyle>
            <a:lvl1pPr>
              <a:defRPr/>
            </a:lvl1pPr>
          </a:lstStyle>
          <a:p>
            <a:pPr lvl="0"/>
            <a:r>
              <a:rPr lang="nb-NO"/>
              <a:t>Klikk for å redigere tittelstil</a:t>
            </a:r>
          </a:p>
        </p:txBody>
      </p:sp>
      <p:sp>
        <p:nvSpPr>
          <p:cNvPr id="3" name="Plassholder for loddrett tekst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txBox="1">
            <a:spLocks noGrp="1"/>
          </p:cNvSpPr>
          <p:nvPr>
            <p:ph type="dt" sz="half" idx="7"/>
          </p:nvPr>
        </p:nvSpPr>
        <p:spPr/>
        <p:txBody>
          <a:bodyPr/>
          <a:lstStyle>
            <a:lvl1pPr>
              <a:defRPr/>
            </a:lvl1pPr>
          </a:lstStyle>
          <a:p>
            <a:pPr lvl="0"/>
            <a:fld id="{3D6D84D8-72CD-491D-9AE0-F5A5C898BB45}" type="datetime1">
              <a:rPr lang="nb-NO"/>
              <a:pPr lvl="0"/>
              <a:t>21.01.2016</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4EAE3D23-BCD9-4630-AB33-39F2967F0367}" type="slidenum">
              <a:t>‹#›</a:t>
            </a:fld>
            <a:endParaRPr lang="nb-NO"/>
          </a:p>
        </p:txBody>
      </p:sp>
    </p:spTree>
    <p:extLst>
      <p:ext uri="{BB962C8B-B14F-4D97-AF65-F5344CB8AC3E}">
        <p14:creationId xmlns:p14="http://schemas.microsoft.com/office/powerpoint/2010/main" val="355287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x">
    <p:spTree>
      <p:nvGrpSpPr>
        <p:cNvPr id="1" name=""/>
        <p:cNvGrpSpPr/>
        <p:nvPr/>
      </p:nvGrpSpPr>
      <p:grpSpPr>
        <a:xfrm>
          <a:off x="0" y="0"/>
          <a:ext cx="0" cy="0"/>
          <a:chOff x="0" y="0"/>
          <a:chExt cx="0" cy="0"/>
        </a:xfrm>
      </p:grpSpPr>
      <p:sp>
        <p:nvSpPr>
          <p:cNvPr id="2" name="Shape 11"/>
          <p:cNvSpPr txBox="1">
            <a:spLocks noGrp="1"/>
          </p:cNvSpPr>
          <p:nvPr>
            <p:ph type="title"/>
          </p:nvPr>
        </p:nvSpPr>
        <p:spPr/>
        <p:txBody>
          <a:bodyPr lIns="91421" tIns="91421" rIns="91421" bIns="91421" anchor="b" anchorCtr="0"/>
          <a:lstStyle>
            <a:lvl1pPr algn="l">
              <a:defRPr sz="3600" b="1">
                <a:solidFill>
                  <a:srgbClr val="000000"/>
                </a:solidFill>
                <a:latin typeface="Arial"/>
                <a:ea typeface="Arial"/>
                <a:cs typeface="Arial"/>
              </a:defRPr>
            </a:lvl1pPr>
          </a:lstStyle>
          <a:p>
            <a:pPr lvl="0"/>
            <a:endParaRPr lang="nb-NO"/>
          </a:p>
        </p:txBody>
      </p:sp>
      <p:sp>
        <p:nvSpPr>
          <p:cNvPr id="3" name="Shape 12"/>
          <p:cNvSpPr txBox="1">
            <a:spLocks noGrp="1"/>
          </p:cNvSpPr>
          <p:nvPr>
            <p:ph type="body" idx="1"/>
          </p:nvPr>
        </p:nvSpPr>
        <p:spPr>
          <a:xfrm>
            <a:off x="457200" y="1600200"/>
            <a:ext cx="8229600" cy="4967569"/>
          </a:xfrm>
        </p:spPr>
        <p:txBody>
          <a:bodyPr lIns="91421" tIns="91421" rIns="91421" bIns="91421"/>
          <a:lstStyle>
            <a:lvl1pPr>
              <a:defRPr/>
            </a:lvl1pPr>
          </a:lstStyle>
          <a:p>
            <a:pPr lvl="0"/>
            <a:endParaRPr lang="nb-NO"/>
          </a:p>
        </p:txBody>
      </p:sp>
    </p:spTree>
    <p:extLst>
      <p:ext uri="{BB962C8B-B14F-4D97-AF65-F5344CB8AC3E}">
        <p14:creationId xmlns:p14="http://schemas.microsoft.com/office/powerpoint/2010/main" val="278666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p:cNvSpPr txBox="1">
            <a:spLocks noGrp="1"/>
          </p:cNvSpPr>
          <p:nvPr>
            <p:ph idx="1"/>
          </p:nvPr>
        </p:nvSpPr>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txBox="1">
            <a:spLocks noGrp="1"/>
          </p:cNvSpPr>
          <p:nvPr>
            <p:ph type="dt" sz="half" idx="7"/>
          </p:nvPr>
        </p:nvSpPr>
        <p:spPr/>
        <p:txBody>
          <a:bodyPr/>
          <a:lstStyle>
            <a:lvl1pPr>
              <a:defRPr/>
            </a:lvl1pPr>
          </a:lstStyle>
          <a:p>
            <a:pPr lvl="0"/>
            <a:fld id="{1BBC62A5-24CA-42DA-B0B2-2FF32709DF25}" type="datetime1">
              <a:rPr lang="nb-NO"/>
              <a:pPr lvl="0"/>
              <a:t>21.01.2016</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D7E186E4-D97C-472E-BA6F-D9020B09D1E6}" type="slidenum">
              <a:t>‹#›</a:t>
            </a:fld>
            <a:endParaRPr lang="nb-NO"/>
          </a:p>
        </p:txBody>
      </p:sp>
    </p:spTree>
    <p:extLst>
      <p:ext uri="{BB962C8B-B14F-4D97-AF65-F5344CB8AC3E}">
        <p14:creationId xmlns:p14="http://schemas.microsoft.com/office/powerpoint/2010/main" val="1671083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txBox="1">
            <a:spLocks noGrp="1"/>
          </p:cNvSpPr>
          <p:nvPr>
            <p:ph type="title"/>
          </p:nvPr>
        </p:nvSpPr>
        <p:spPr>
          <a:xfrm>
            <a:off x="722311" y="4406895"/>
            <a:ext cx="7772400" cy="1362071"/>
          </a:xfrm>
        </p:spPr>
        <p:txBody>
          <a:bodyPr anchor="t" anchorCtr="0"/>
          <a:lstStyle>
            <a:lvl1pPr algn="l">
              <a:defRPr sz="4000" b="1" cap="all"/>
            </a:lvl1pPr>
          </a:lstStyle>
          <a:p>
            <a:pPr lvl="0"/>
            <a:r>
              <a:rPr lang="nb-NO"/>
              <a:t>Klikk for å redigere tittelstil</a:t>
            </a:r>
          </a:p>
        </p:txBody>
      </p:sp>
      <p:sp>
        <p:nvSpPr>
          <p:cNvPr id="3" name="Plassholder for tekst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nb-NO"/>
              <a:t>Klikk for å redigere tekststiler i malen</a:t>
            </a:r>
          </a:p>
        </p:txBody>
      </p:sp>
      <p:sp>
        <p:nvSpPr>
          <p:cNvPr id="4" name="Plassholder for dato 3"/>
          <p:cNvSpPr txBox="1">
            <a:spLocks noGrp="1"/>
          </p:cNvSpPr>
          <p:nvPr>
            <p:ph type="dt" sz="half" idx="7"/>
          </p:nvPr>
        </p:nvSpPr>
        <p:spPr/>
        <p:txBody>
          <a:bodyPr/>
          <a:lstStyle>
            <a:lvl1pPr>
              <a:defRPr/>
            </a:lvl1pPr>
          </a:lstStyle>
          <a:p>
            <a:pPr lvl="0"/>
            <a:fld id="{01204529-6132-4F16-9165-BC9C0D6AA250}" type="datetime1">
              <a:rPr lang="nb-NO"/>
              <a:pPr lvl="0"/>
              <a:t>21.01.2016</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00F2B8CB-1202-4847-A275-94AF3D41E578}" type="slidenum">
              <a:t>‹#›</a:t>
            </a:fld>
            <a:endParaRPr lang="nb-NO"/>
          </a:p>
        </p:txBody>
      </p:sp>
    </p:spTree>
    <p:extLst>
      <p:ext uri="{BB962C8B-B14F-4D97-AF65-F5344CB8AC3E}">
        <p14:creationId xmlns:p14="http://schemas.microsoft.com/office/powerpoint/2010/main" val="37952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txBox="1">
            <a:spLocks noGrp="1"/>
          </p:cNvSpPr>
          <p:nvPr>
            <p:ph type="dt" sz="half" idx="7"/>
          </p:nvPr>
        </p:nvSpPr>
        <p:spPr/>
        <p:txBody>
          <a:bodyPr/>
          <a:lstStyle>
            <a:lvl1pPr>
              <a:defRPr/>
            </a:lvl1pPr>
          </a:lstStyle>
          <a:p>
            <a:pPr lvl="0"/>
            <a:fld id="{3769A9FD-F9ED-41E7-A389-71C2DC7B5A4F}" type="datetime1">
              <a:rPr lang="nb-NO"/>
              <a:pPr lvl="0"/>
              <a:t>21.01.2016</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0BD7E16E-7B1A-4372-AC51-F68398952938}" type="slidenum">
              <a:t>‹#›</a:t>
            </a:fld>
            <a:endParaRPr lang="nb-NO"/>
          </a:p>
        </p:txBody>
      </p:sp>
    </p:spTree>
    <p:extLst>
      <p:ext uri="{BB962C8B-B14F-4D97-AF65-F5344CB8AC3E}">
        <p14:creationId xmlns:p14="http://schemas.microsoft.com/office/powerpoint/2010/main" val="67243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tekst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nb-NO"/>
              <a:t>Klikk for å redigere tekststiler i malen</a:t>
            </a:r>
          </a:p>
        </p:txBody>
      </p:sp>
      <p:sp>
        <p:nvSpPr>
          <p:cNvPr id="4" name="Plassholder for innhold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nb-NO"/>
              <a:t>Klikk for å redigere tekststiler i malen</a:t>
            </a:r>
          </a:p>
        </p:txBody>
      </p:sp>
      <p:sp>
        <p:nvSpPr>
          <p:cNvPr id="6" name="Plassholder for innhold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txBox="1">
            <a:spLocks noGrp="1"/>
          </p:cNvSpPr>
          <p:nvPr>
            <p:ph type="dt" sz="half" idx="7"/>
          </p:nvPr>
        </p:nvSpPr>
        <p:spPr/>
        <p:txBody>
          <a:bodyPr/>
          <a:lstStyle>
            <a:lvl1pPr>
              <a:defRPr/>
            </a:lvl1pPr>
          </a:lstStyle>
          <a:p>
            <a:pPr lvl="0"/>
            <a:fld id="{B5EFAF7E-81EA-4BAD-8CFD-FB917D80EF68}" type="datetime1">
              <a:rPr lang="nb-NO"/>
              <a:pPr lvl="0"/>
              <a:t>21.01.2016</a:t>
            </a:fld>
            <a:endParaRPr lang="nb-NO"/>
          </a:p>
        </p:txBody>
      </p:sp>
      <p:sp>
        <p:nvSpPr>
          <p:cNvPr id="8" name="Plassholder for bunntekst 7"/>
          <p:cNvSpPr txBox="1">
            <a:spLocks noGrp="1"/>
          </p:cNvSpPr>
          <p:nvPr>
            <p:ph type="ftr" sz="quarter" idx="9"/>
          </p:nvPr>
        </p:nvSpPr>
        <p:spPr/>
        <p:txBody>
          <a:bodyPr/>
          <a:lstStyle>
            <a:lvl1pPr>
              <a:defRPr/>
            </a:lvl1pPr>
          </a:lstStyle>
          <a:p>
            <a:pPr lvl="0"/>
            <a:endParaRPr lang="nb-NO"/>
          </a:p>
        </p:txBody>
      </p:sp>
      <p:sp>
        <p:nvSpPr>
          <p:cNvPr id="9" name="Plassholder for lysbildenummer 8"/>
          <p:cNvSpPr txBox="1">
            <a:spLocks noGrp="1"/>
          </p:cNvSpPr>
          <p:nvPr>
            <p:ph type="sldNum" sz="quarter" idx="8"/>
          </p:nvPr>
        </p:nvSpPr>
        <p:spPr/>
        <p:txBody>
          <a:bodyPr/>
          <a:lstStyle>
            <a:lvl1pPr>
              <a:defRPr/>
            </a:lvl1pPr>
          </a:lstStyle>
          <a:p>
            <a:pPr lvl="0"/>
            <a:fld id="{FCACBB54-98E9-4DB5-9477-76A9FAE59A88}" type="slidenum">
              <a:t>‹#›</a:t>
            </a:fld>
            <a:endParaRPr lang="nb-NO"/>
          </a:p>
        </p:txBody>
      </p:sp>
    </p:spTree>
    <p:extLst>
      <p:ext uri="{BB962C8B-B14F-4D97-AF65-F5344CB8AC3E}">
        <p14:creationId xmlns:p14="http://schemas.microsoft.com/office/powerpoint/2010/main" val="27375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dato 2"/>
          <p:cNvSpPr txBox="1">
            <a:spLocks noGrp="1"/>
          </p:cNvSpPr>
          <p:nvPr>
            <p:ph type="dt" sz="half" idx="7"/>
          </p:nvPr>
        </p:nvSpPr>
        <p:spPr/>
        <p:txBody>
          <a:bodyPr/>
          <a:lstStyle>
            <a:lvl1pPr>
              <a:defRPr/>
            </a:lvl1pPr>
          </a:lstStyle>
          <a:p>
            <a:pPr lvl="0"/>
            <a:fld id="{65D6FDBC-9B10-4365-A4FF-0F8758E8B5F3}" type="datetime1">
              <a:rPr lang="nb-NO"/>
              <a:pPr lvl="0"/>
              <a:t>21.01.2016</a:t>
            </a:fld>
            <a:endParaRPr lang="nb-NO"/>
          </a:p>
        </p:txBody>
      </p:sp>
      <p:sp>
        <p:nvSpPr>
          <p:cNvPr id="4" name="Plassholder for bunntekst 3"/>
          <p:cNvSpPr txBox="1">
            <a:spLocks noGrp="1"/>
          </p:cNvSpPr>
          <p:nvPr>
            <p:ph type="ftr" sz="quarter" idx="9"/>
          </p:nvPr>
        </p:nvSpPr>
        <p:spPr/>
        <p:txBody>
          <a:bodyPr/>
          <a:lstStyle>
            <a:lvl1pPr>
              <a:defRPr/>
            </a:lvl1pPr>
          </a:lstStyle>
          <a:p>
            <a:pPr lvl="0"/>
            <a:endParaRPr lang="nb-NO"/>
          </a:p>
        </p:txBody>
      </p:sp>
      <p:sp>
        <p:nvSpPr>
          <p:cNvPr id="5" name="Plassholder for lysbildenummer 4"/>
          <p:cNvSpPr txBox="1">
            <a:spLocks noGrp="1"/>
          </p:cNvSpPr>
          <p:nvPr>
            <p:ph type="sldNum" sz="quarter" idx="8"/>
          </p:nvPr>
        </p:nvSpPr>
        <p:spPr/>
        <p:txBody>
          <a:bodyPr/>
          <a:lstStyle>
            <a:lvl1pPr>
              <a:defRPr/>
            </a:lvl1pPr>
          </a:lstStyle>
          <a:p>
            <a:pPr lvl="0"/>
            <a:fld id="{54A02961-C442-4C68-B472-A176E4FBC0CF}" type="slidenum">
              <a:t>‹#›</a:t>
            </a:fld>
            <a:endParaRPr lang="nb-NO"/>
          </a:p>
        </p:txBody>
      </p:sp>
    </p:spTree>
    <p:extLst>
      <p:ext uri="{BB962C8B-B14F-4D97-AF65-F5344CB8AC3E}">
        <p14:creationId xmlns:p14="http://schemas.microsoft.com/office/powerpoint/2010/main" val="3539165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txBox="1">
            <a:spLocks noGrp="1"/>
          </p:cNvSpPr>
          <p:nvPr>
            <p:ph type="dt" sz="half" idx="7"/>
          </p:nvPr>
        </p:nvSpPr>
        <p:spPr/>
        <p:txBody>
          <a:bodyPr/>
          <a:lstStyle>
            <a:lvl1pPr>
              <a:defRPr/>
            </a:lvl1pPr>
          </a:lstStyle>
          <a:p>
            <a:pPr lvl="0"/>
            <a:fld id="{63C0F4C0-9169-441F-965E-4366A4A27F99}" type="datetime1">
              <a:rPr lang="nb-NO"/>
              <a:pPr lvl="0"/>
              <a:t>21.01.2016</a:t>
            </a:fld>
            <a:endParaRPr lang="nb-NO"/>
          </a:p>
        </p:txBody>
      </p:sp>
      <p:sp>
        <p:nvSpPr>
          <p:cNvPr id="3" name="Plassholder for bunntekst 2"/>
          <p:cNvSpPr txBox="1">
            <a:spLocks noGrp="1"/>
          </p:cNvSpPr>
          <p:nvPr>
            <p:ph type="ftr" sz="quarter" idx="9"/>
          </p:nvPr>
        </p:nvSpPr>
        <p:spPr/>
        <p:txBody>
          <a:bodyPr/>
          <a:lstStyle>
            <a:lvl1pPr>
              <a:defRPr/>
            </a:lvl1pPr>
          </a:lstStyle>
          <a:p>
            <a:pPr lvl="0"/>
            <a:endParaRPr lang="nb-NO"/>
          </a:p>
        </p:txBody>
      </p:sp>
      <p:sp>
        <p:nvSpPr>
          <p:cNvPr id="4" name="Plassholder for lysbildenummer 3"/>
          <p:cNvSpPr txBox="1">
            <a:spLocks noGrp="1"/>
          </p:cNvSpPr>
          <p:nvPr>
            <p:ph type="sldNum" sz="quarter" idx="8"/>
          </p:nvPr>
        </p:nvSpPr>
        <p:spPr/>
        <p:txBody>
          <a:bodyPr/>
          <a:lstStyle>
            <a:lvl1pPr>
              <a:defRPr/>
            </a:lvl1pPr>
          </a:lstStyle>
          <a:p>
            <a:pPr lvl="0"/>
            <a:fld id="{9C657789-61A4-4526-9E87-909489F6B3A8}" type="slidenum">
              <a:t>‹#›</a:t>
            </a:fld>
            <a:endParaRPr lang="nb-NO"/>
          </a:p>
        </p:txBody>
      </p:sp>
    </p:spTree>
    <p:extLst>
      <p:ext uri="{BB962C8B-B14F-4D97-AF65-F5344CB8AC3E}">
        <p14:creationId xmlns:p14="http://schemas.microsoft.com/office/powerpoint/2010/main" val="50678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457200" y="273048"/>
            <a:ext cx="3008311" cy="1162046"/>
          </a:xfrm>
        </p:spPr>
        <p:txBody>
          <a:bodyPr anchor="b" anchorCtr="0"/>
          <a:lstStyle>
            <a:lvl1pPr algn="l">
              <a:defRPr sz="2000" b="1"/>
            </a:lvl1pPr>
          </a:lstStyle>
          <a:p>
            <a:pPr lvl="0"/>
            <a:r>
              <a:rPr lang="nb-NO"/>
              <a:t>Klikk for å redigere tittelstil</a:t>
            </a:r>
          </a:p>
        </p:txBody>
      </p:sp>
      <p:sp>
        <p:nvSpPr>
          <p:cNvPr id="3" name="Plassholder for innhold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nb-NO"/>
              <a:t>Klikk for å redigere tekststiler i malen</a:t>
            </a:r>
          </a:p>
        </p:txBody>
      </p:sp>
      <p:sp>
        <p:nvSpPr>
          <p:cNvPr id="5" name="Plassholder for dato 4"/>
          <p:cNvSpPr txBox="1">
            <a:spLocks noGrp="1"/>
          </p:cNvSpPr>
          <p:nvPr>
            <p:ph type="dt" sz="half" idx="7"/>
          </p:nvPr>
        </p:nvSpPr>
        <p:spPr/>
        <p:txBody>
          <a:bodyPr/>
          <a:lstStyle>
            <a:lvl1pPr>
              <a:defRPr/>
            </a:lvl1pPr>
          </a:lstStyle>
          <a:p>
            <a:pPr lvl="0"/>
            <a:fld id="{8389065F-7E93-4274-A1C2-30DE7B01EB5C}" type="datetime1">
              <a:rPr lang="nb-NO"/>
              <a:pPr lvl="0"/>
              <a:t>21.01.2016</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D20FFA2E-5EC3-4891-8D0B-2C745C4AF8CA}" type="slidenum">
              <a:t>‹#›</a:t>
            </a:fld>
            <a:endParaRPr lang="nb-NO"/>
          </a:p>
        </p:txBody>
      </p:sp>
    </p:spTree>
    <p:extLst>
      <p:ext uri="{BB962C8B-B14F-4D97-AF65-F5344CB8AC3E}">
        <p14:creationId xmlns:p14="http://schemas.microsoft.com/office/powerpoint/2010/main" val="173360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1792288" y="4800600"/>
            <a:ext cx="5486400" cy="566735"/>
          </a:xfrm>
        </p:spPr>
        <p:txBody>
          <a:bodyPr anchor="b" anchorCtr="0"/>
          <a:lstStyle>
            <a:lvl1pPr algn="l">
              <a:defRPr sz="2000" b="1"/>
            </a:lvl1pPr>
          </a:lstStyle>
          <a:p>
            <a:pPr lvl="0"/>
            <a:r>
              <a:rPr lang="nb-NO"/>
              <a:t>Klikk for å redigere tittelstil</a:t>
            </a:r>
          </a:p>
        </p:txBody>
      </p:sp>
      <p:sp>
        <p:nvSpPr>
          <p:cNvPr id="3" name="Plassholder for bilde 2"/>
          <p:cNvSpPr txBox="1">
            <a:spLocks noGrp="1"/>
          </p:cNvSpPr>
          <p:nvPr>
            <p:ph type="pic" idx="1"/>
          </p:nvPr>
        </p:nvSpPr>
        <p:spPr>
          <a:xfrm>
            <a:off x="1792288" y="612776"/>
            <a:ext cx="5486400" cy="4114800"/>
          </a:xfrm>
        </p:spPr>
        <p:txBody>
          <a:bodyPr/>
          <a:lstStyle>
            <a:lvl1pPr marL="0" indent="0">
              <a:buNone/>
              <a:defRPr/>
            </a:lvl1pPr>
          </a:lstStyle>
          <a:p>
            <a:pPr lvl="0"/>
            <a:r>
              <a:rPr lang="nb-NO"/>
              <a:t>Klikk ikonet for å legge til et bilde</a:t>
            </a:r>
          </a:p>
        </p:txBody>
      </p:sp>
      <p:sp>
        <p:nvSpPr>
          <p:cNvPr id="4" name="Plassholder for tekst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nb-NO"/>
              <a:t>Klikk for å redigere tekststiler i malen</a:t>
            </a:r>
          </a:p>
        </p:txBody>
      </p:sp>
      <p:sp>
        <p:nvSpPr>
          <p:cNvPr id="5" name="Plassholder for dato 4"/>
          <p:cNvSpPr txBox="1">
            <a:spLocks noGrp="1"/>
          </p:cNvSpPr>
          <p:nvPr>
            <p:ph type="dt" sz="half" idx="7"/>
          </p:nvPr>
        </p:nvSpPr>
        <p:spPr/>
        <p:txBody>
          <a:bodyPr/>
          <a:lstStyle>
            <a:lvl1pPr>
              <a:defRPr/>
            </a:lvl1pPr>
          </a:lstStyle>
          <a:p>
            <a:pPr lvl="0"/>
            <a:fld id="{FD687DB7-7492-48A1-B0FF-F70B1D137BD9}" type="datetime1">
              <a:rPr lang="nb-NO"/>
              <a:pPr lvl="0"/>
              <a:t>21.01.2016</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3CEAF211-ECA5-45F8-A90E-7A59A705BE4D}" type="slidenum">
              <a:t>‹#›</a:t>
            </a:fld>
            <a:endParaRPr lang="nb-NO"/>
          </a:p>
        </p:txBody>
      </p:sp>
    </p:spTree>
    <p:extLst>
      <p:ext uri="{BB962C8B-B14F-4D97-AF65-F5344CB8AC3E}">
        <p14:creationId xmlns:p14="http://schemas.microsoft.com/office/powerpoint/2010/main" val="3754812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Plassholder for tittel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nb-NO"/>
              <a:t>Klikk for å redigere tittelstil</a:t>
            </a:r>
          </a:p>
        </p:txBody>
      </p:sp>
      <p:sp>
        <p:nvSpPr>
          <p:cNvPr id="3" name="Plassholder for tekst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fld id="{C23EC5C5-B13F-4597-A89C-0CDF58C9BC53}" type="datetime1">
              <a:rPr lang="nb-NO"/>
              <a:pPr lvl="0"/>
              <a:t>21.01.2016</a:t>
            </a:fld>
            <a:endParaRPr lang="nb-NO"/>
          </a:p>
        </p:txBody>
      </p:sp>
      <p:sp>
        <p:nvSpPr>
          <p:cNvPr id="5" name="Plassholder for bunntekst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endParaRPr lang="nb-NO"/>
          </a:p>
        </p:txBody>
      </p:sp>
      <p:sp>
        <p:nvSpPr>
          <p:cNvPr id="6" name="Plassholder for lysbildenumm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fld id="{6FCF8B96-CBE6-4D1B-9AC7-FC0A9D431C04}" type="slidenum">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nb-NO" sz="4400" b="0" i="0" u="none" strike="noStrike" kern="1200" cap="none" spc="0" baseline="0">
          <a:solidFill>
            <a:srgbClr val="40404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nb-NO" sz="3200" b="0" i="0" u="none" strike="noStrike" kern="1200" cap="none" spc="0" baseline="0">
          <a:solidFill>
            <a:srgbClr val="40404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nb-NO" sz="2800" b="0" i="0" u="none" strike="noStrike" kern="1200" cap="none" spc="0" baseline="0">
          <a:solidFill>
            <a:srgbClr val="40404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nb-NO" sz="2400" b="0" i="0" u="none" strike="noStrike" kern="1200" cap="none" spc="0" baseline="0">
          <a:solidFill>
            <a:srgbClr val="40404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nb-NO" sz="2000" b="0" i="0" u="none" strike="noStrike" kern="1200" cap="none" spc="0" baseline="0">
          <a:solidFill>
            <a:srgbClr val="40404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nb-NO" sz="2000" b="0" i="0" u="none" strike="noStrike" kern="1200" cap="none" spc="0" baseline="0">
          <a:solidFill>
            <a:srgbClr val="404040"/>
          </a:solidFill>
          <a:uFillTx/>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sz="3200"/>
              <a:t>Kapittel 7</a:t>
            </a:r>
          </a:p>
        </p:txBody>
      </p:sp>
      <p:pic>
        <p:nvPicPr>
          <p:cNvPr id="3" name="Plassholder for bilde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8" y="841376"/>
            <a:ext cx="5486400" cy="3657600"/>
          </a:xfrm>
        </p:spPr>
      </p:pic>
      <p:sp>
        <p:nvSpPr>
          <p:cNvPr id="4" name="Plassholder for tekst 3"/>
          <p:cNvSpPr txBox="1">
            <a:spLocks noGrp="1"/>
          </p:cNvSpPr>
          <p:nvPr>
            <p:ph type="body" idx="2"/>
          </p:nvPr>
        </p:nvSpPr>
        <p:spPr/>
        <p:txBody>
          <a:bodyPr/>
          <a:lstStyle/>
          <a:p>
            <a:pPr lvl="0"/>
            <a:r>
              <a:rPr lang="nb-NO" sz="3600"/>
              <a:t>Verkemiddel i tekst</a:t>
            </a:r>
          </a:p>
        </p:txBody>
      </p:sp>
      <p:sp>
        <p:nvSpPr>
          <p:cNvPr id="5" name="TekstSylinder 4"/>
          <p:cNvSpPr txBox="1"/>
          <p:nvPr/>
        </p:nvSpPr>
        <p:spPr>
          <a:xfrm>
            <a:off x="6400800" y="4498976"/>
            <a:ext cx="1066800" cy="200055"/>
          </a:xfrm>
          <a:prstGeom prst="rect">
            <a:avLst/>
          </a:prstGeom>
          <a:noFill/>
        </p:spPr>
        <p:txBody>
          <a:bodyPr wrap="square" rtlCol="0">
            <a:spAutoFit/>
          </a:bodyPr>
          <a:lstStyle/>
          <a:p>
            <a:r>
              <a:rPr lang="nb-NO" sz="700" dirty="0" smtClean="0"/>
              <a:t> </a:t>
            </a:r>
            <a:r>
              <a:rPr lang="nb-NO" sz="700" dirty="0" err="1" smtClean="0"/>
              <a:t>PeopleImages</a:t>
            </a:r>
            <a:r>
              <a:rPr lang="nb-NO" sz="700" dirty="0" smtClean="0"/>
              <a:t>/</a:t>
            </a:r>
            <a:r>
              <a:rPr lang="nb-NO" sz="700" dirty="0" err="1" smtClean="0"/>
              <a:t>iStock</a:t>
            </a:r>
            <a:endParaRPr lang="nb-NO" sz="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Shape 77"/>
          <p:cNvSpPr txBox="1">
            <a:spLocks noGrp="1"/>
          </p:cNvSpPr>
          <p:nvPr>
            <p:ph type="title"/>
          </p:nvPr>
        </p:nvSpPr>
        <p:spPr/>
        <p:txBody>
          <a:bodyPr/>
          <a:lstStyle/>
          <a:p>
            <a:pPr lvl="0"/>
            <a:r>
              <a:rPr lang="nb-NO" sz="4000" b="0"/>
              <a:t>Tilbakeblikk</a:t>
            </a:r>
          </a:p>
        </p:txBody>
      </p:sp>
      <p:sp>
        <p:nvSpPr>
          <p:cNvPr id="3" name="Shape 78"/>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a:t>Ei hending i fortid </a:t>
            </a:r>
          </a:p>
          <a:p>
            <a:pPr marL="914400" lvl="1" indent="-381003">
              <a:buClr>
                <a:srgbClr val="000000"/>
              </a:buClr>
              <a:buSzPct val="80000"/>
              <a:buFont typeface="Courier New"/>
              <a:buChar char="o"/>
            </a:pPr>
            <a:r>
              <a:rPr lang="nb-NO"/>
              <a:t>som får konsekvensar på notidsplanet</a:t>
            </a:r>
          </a:p>
          <a:p>
            <a:pPr marL="914400" lvl="1" indent="-381003">
              <a:buClr>
                <a:srgbClr val="000000"/>
              </a:buClr>
              <a:buSzPct val="80000"/>
              <a:buFont typeface="Courier New"/>
              <a:buChar char="o"/>
            </a:pPr>
            <a:r>
              <a:rPr lang="nb-NO"/>
              <a:t>eller fortel om kva som har forma personen</a:t>
            </a:r>
          </a:p>
          <a:p>
            <a:pPr marL="533396" lvl="1" indent="0">
              <a:buNone/>
            </a:pPr>
            <a:endParaRPr lang="nb-NO"/>
          </a:p>
          <a:p>
            <a:pPr marL="457200" lvl="0" indent="-419096">
              <a:buClr>
                <a:srgbClr val="000000"/>
              </a:buClr>
              <a:buSzPct val="166666"/>
              <a:buFont typeface="Arial"/>
            </a:pPr>
            <a:r>
              <a:rPr lang="nb-NO"/>
              <a:t>Gjennom dialog/ forteljing/ skildring </a:t>
            </a:r>
          </a:p>
          <a:p>
            <a:pPr marL="0" lvl="0" indent="0">
              <a:buNone/>
            </a:pPr>
            <a:r>
              <a:rPr lang="nb-NO" sz="2000"/>
              <a:t>Eks: </a:t>
            </a:r>
          </a:p>
          <a:p>
            <a:pPr lvl="0">
              <a:buNone/>
            </a:pPr>
            <a:r>
              <a:rPr lang="nb-NO" sz="2000"/>
              <a:t>«Då eg var liten, mens bror min enno levde, var mor mi alltid så redd for at vi skulle gå nær elva. Den gongen forstod eg ikkje kvifor.»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Shape 83"/>
          <p:cNvSpPr txBox="1">
            <a:spLocks noGrp="1"/>
          </p:cNvSpPr>
          <p:nvPr>
            <p:ph type="title"/>
          </p:nvPr>
        </p:nvSpPr>
        <p:spPr/>
        <p:txBody>
          <a:bodyPr/>
          <a:lstStyle/>
          <a:p>
            <a:pPr lvl="0"/>
            <a:r>
              <a:rPr lang="nb-NO" sz="4000" b="0"/>
              <a:t>Rammeforteljing</a:t>
            </a:r>
          </a:p>
        </p:txBody>
      </p:sp>
      <p:sp>
        <p:nvSpPr>
          <p:cNvPr id="3" name="Shape 84"/>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a:t>Ei forteljing utanpå forteljinga</a:t>
            </a:r>
          </a:p>
          <a:p>
            <a:pPr marL="457200" lvl="0" indent="-419096">
              <a:buClr>
                <a:srgbClr val="000000"/>
              </a:buClr>
              <a:buSzPct val="166666"/>
              <a:buFont typeface="Arial"/>
            </a:pPr>
            <a:r>
              <a:rPr lang="nb-NO"/>
              <a:t>Ofte er rammeforteljinga på notidsplanet og hovudforteljinga på fortidsplanet</a:t>
            </a:r>
          </a:p>
          <a:p>
            <a:pPr marL="457200" lvl="0" indent="-419096">
              <a:buClr>
                <a:srgbClr val="000000"/>
              </a:buClr>
              <a:buSzPct val="166666"/>
              <a:buFont typeface="Arial"/>
            </a:pPr>
            <a:r>
              <a:rPr lang="nb-NO"/>
              <a:t>Rammeforteljinga kan vera forteljinga om korleis forteljaren kjem på sporet av hovudforteljinga.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Shape 89"/>
          <p:cNvSpPr txBox="1">
            <a:spLocks noGrp="1"/>
          </p:cNvSpPr>
          <p:nvPr>
            <p:ph type="title"/>
          </p:nvPr>
        </p:nvSpPr>
        <p:spPr/>
        <p:txBody>
          <a:bodyPr/>
          <a:lstStyle/>
          <a:p>
            <a:pPr lvl="0"/>
            <a:r>
              <a:rPr lang="nb-NO" sz="4000" b="0" dirty="0"/>
              <a:t>Grammatiske </a:t>
            </a:r>
            <a:r>
              <a:rPr lang="nb-NO" sz="4000" b="0" dirty="0" err="1"/>
              <a:t>verkemiddel</a:t>
            </a:r>
            <a:endParaRPr lang="nb-NO" sz="4000" b="0" dirty="0"/>
          </a:p>
        </p:txBody>
      </p:sp>
      <p:sp>
        <p:nvSpPr>
          <p:cNvPr id="3" name="Shape 90"/>
          <p:cNvSpPr txBox="1">
            <a:spLocks noGrp="1"/>
          </p:cNvSpPr>
          <p:nvPr>
            <p:ph type="body" idx="1"/>
          </p:nvPr>
        </p:nvSpPr>
        <p:spPr>
          <a:xfrm>
            <a:off x="457200" y="1417640"/>
            <a:ext cx="8229600" cy="4967697"/>
          </a:xfrm>
        </p:spPr>
        <p:txBody>
          <a:bodyPr/>
          <a:lstStyle/>
          <a:p>
            <a:pPr lvl="0">
              <a:buNone/>
            </a:pPr>
            <a:endParaRPr lang="nb-NO" dirty="0"/>
          </a:p>
          <a:p>
            <a:pPr lvl="0"/>
            <a:r>
              <a:rPr lang="nb-NO" dirty="0" err="1"/>
              <a:t>Korleis</a:t>
            </a:r>
            <a:r>
              <a:rPr lang="nb-NO" dirty="0"/>
              <a:t> vi bruker bøyingsformer og setningsoppbygging til å få fram </a:t>
            </a:r>
            <a:r>
              <a:rPr lang="nb-NO" dirty="0" err="1"/>
              <a:t>noko</a:t>
            </a:r>
            <a:r>
              <a:rPr lang="nb-NO" dirty="0"/>
              <a:t> viktig</a:t>
            </a:r>
          </a:p>
        </p:txBody>
      </p:sp>
      <p:pic>
        <p:nvPicPr>
          <p:cNvPr id="4" name="Bilde 3"/>
          <p:cNvPicPr>
            <a:picLocks noChangeAspect="1"/>
          </p:cNvPicPr>
          <p:nvPr/>
        </p:nvPicPr>
        <p:blipFill>
          <a:blip r:embed="rId3"/>
          <a:stretch>
            <a:fillRect/>
          </a:stretch>
        </p:blipFill>
        <p:spPr>
          <a:xfrm>
            <a:off x="2057400" y="3335435"/>
            <a:ext cx="4035923" cy="2389007"/>
          </a:xfrm>
          <a:prstGeom prst="rect">
            <a:avLst/>
          </a:prstGeom>
          <a:noFill/>
          <a:ln>
            <a:noFill/>
          </a:ln>
        </p:spPr>
      </p:pic>
      <p:sp>
        <p:nvSpPr>
          <p:cNvPr id="5" name="TekstSylinder 4"/>
          <p:cNvSpPr txBox="1"/>
          <p:nvPr/>
        </p:nvSpPr>
        <p:spPr>
          <a:xfrm>
            <a:off x="5105400" y="5724442"/>
            <a:ext cx="1143000" cy="200055"/>
          </a:xfrm>
          <a:prstGeom prst="rect">
            <a:avLst/>
          </a:prstGeom>
          <a:noFill/>
        </p:spPr>
        <p:txBody>
          <a:bodyPr wrap="square" rtlCol="0">
            <a:spAutoFit/>
          </a:bodyPr>
          <a:lstStyle/>
          <a:p>
            <a:r>
              <a:rPr lang="nb-NO" sz="700" dirty="0"/>
              <a:t>Berit </a:t>
            </a:r>
            <a:r>
              <a:rPr lang="nb-NO" sz="700" dirty="0" smtClean="0"/>
              <a:t>Roald/NTB </a:t>
            </a:r>
            <a:r>
              <a:rPr lang="nb-NO" sz="700" dirty="0" err="1"/>
              <a:t>scanpix</a:t>
            </a:r>
            <a:endParaRPr lang="nb-NO" sz="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Shape 95"/>
          <p:cNvSpPr txBox="1">
            <a:spLocks noGrp="1"/>
          </p:cNvSpPr>
          <p:nvPr>
            <p:ph type="title"/>
          </p:nvPr>
        </p:nvSpPr>
        <p:spPr/>
        <p:txBody>
          <a:bodyPr/>
          <a:lstStyle/>
          <a:p>
            <a:pPr lvl="0"/>
            <a:r>
              <a:rPr lang="nb-NO" sz="4000" b="0"/>
              <a:t>Tenk etter</a:t>
            </a:r>
          </a:p>
        </p:txBody>
      </p:sp>
      <p:sp>
        <p:nvSpPr>
          <p:cNvPr id="3" name="Shape 96"/>
          <p:cNvSpPr txBox="1">
            <a:spLocks noGrp="1"/>
          </p:cNvSpPr>
          <p:nvPr>
            <p:ph type="body" idx="1"/>
          </p:nvPr>
        </p:nvSpPr>
        <p:spPr>
          <a:xfrm>
            <a:off x="457200" y="1600200"/>
            <a:ext cx="8229600" cy="4967697"/>
          </a:xfrm>
        </p:spPr>
        <p:txBody>
          <a:bodyPr/>
          <a:lstStyle/>
          <a:p>
            <a:pPr lvl="0">
              <a:buNone/>
            </a:pPr>
            <a:r>
              <a:rPr lang="nb-NO"/>
              <a:t>1 Kva for ordklassar kjenner du til?</a:t>
            </a:r>
          </a:p>
          <a:p>
            <a:pPr lvl="0">
              <a:buNone/>
            </a:pPr>
            <a:r>
              <a:rPr lang="nb-NO"/>
              <a:t>2 Kva heiter dei ulike tidene av verbet?</a:t>
            </a:r>
          </a:p>
          <a:p>
            <a:pPr lvl="0">
              <a:buNone/>
            </a:pPr>
            <a:r>
              <a:rPr lang="nb-NO"/>
              <a:t>3 Kva er eit adjektiv?</a:t>
            </a:r>
          </a:p>
          <a:p>
            <a:pPr lvl="0">
              <a:buNone/>
            </a:pPr>
            <a:r>
              <a:rPr lang="nb-NO"/>
              <a:t>4 Kva betyr setningsbygnad?</a:t>
            </a:r>
          </a:p>
          <a:p>
            <a:pPr lvl="0"/>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Shape 101"/>
          <p:cNvSpPr txBox="1">
            <a:spLocks noGrp="1"/>
          </p:cNvSpPr>
          <p:nvPr>
            <p:ph type="title"/>
          </p:nvPr>
        </p:nvSpPr>
        <p:spPr/>
        <p:txBody>
          <a:bodyPr/>
          <a:lstStyle/>
          <a:p>
            <a:pPr lvl="0"/>
            <a:r>
              <a:rPr lang="nb-NO" sz="3200" b="0"/>
              <a:t>Arne Garborg: Innleiinga til romanen </a:t>
            </a:r>
            <a:r>
              <a:rPr lang="nb-NO" sz="3200" b="0" i="1"/>
              <a:t>Fred</a:t>
            </a:r>
            <a:r>
              <a:rPr lang="nb-NO" sz="3200" b="0"/>
              <a:t>.</a:t>
            </a:r>
          </a:p>
        </p:txBody>
      </p:sp>
      <p:sp>
        <p:nvSpPr>
          <p:cNvPr id="3" name="Shape 102"/>
          <p:cNvSpPr txBox="1">
            <a:spLocks noGrp="1"/>
          </p:cNvSpPr>
          <p:nvPr>
            <p:ph type="body" idx="1"/>
          </p:nvPr>
        </p:nvSpPr>
        <p:spPr>
          <a:xfrm>
            <a:off x="457200" y="1600200"/>
            <a:ext cx="8229600" cy="4967697"/>
          </a:xfrm>
        </p:spPr>
        <p:txBody>
          <a:bodyPr/>
          <a:lstStyle/>
          <a:p>
            <a:pPr marL="457200" lvl="0" indent="-419096">
              <a:buClr>
                <a:srgbClr val="000000"/>
              </a:buClr>
              <a:buSzPct val="208333"/>
              <a:buFont typeface="Arial"/>
            </a:pPr>
            <a:r>
              <a:rPr lang="nb-NO" sz="2400"/>
              <a:t>Kva for grammatiske særtekk finn vi her?</a:t>
            </a:r>
          </a:p>
          <a:p>
            <a:pPr marL="0" lvl="0" indent="0">
              <a:buNone/>
            </a:pPr>
            <a:endParaRPr lang="nb-NO" sz="2400"/>
          </a:p>
          <a:p>
            <a:pPr lvl="0">
              <a:buNone/>
            </a:pPr>
            <a:r>
              <a:rPr lang="nb-NO" sz="2400"/>
              <a:t>	«Det er sjølve havet, Nordhavet, breitt og fritt, ukløyvt og utøymt, endelaust, svartgrønt og salt kjem det i veldig rulling veltande inn or dei vestlege himlar, drivi av storstormane frå Nordisen og Kanalen, køyrande sine fakskvite brimhestar fram or havskodda, so skumskavlen stend, durande sin djupe æveheims orgeltone frå dei ytste avgrunnar. So støyper det seg mot strandi og krasar seg sund i kvit foss, med dunk og dyn og lange brak, døyande burt i døyvt dunder.»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Shape 107"/>
          <p:cNvSpPr txBox="1">
            <a:spLocks noGrp="1"/>
          </p:cNvSpPr>
          <p:nvPr>
            <p:ph type="title"/>
          </p:nvPr>
        </p:nvSpPr>
        <p:spPr/>
        <p:txBody>
          <a:bodyPr/>
          <a:lstStyle/>
          <a:p>
            <a:pPr lvl="0"/>
            <a:r>
              <a:rPr lang="nb-NO" sz="4000" b="0"/>
              <a:t>No skal vi sjå...</a:t>
            </a:r>
          </a:p>
        </p:txBody>
      </p:sp>
      <p:sp>
        <p:nvSpPr>
          <p:cNvPr id="3" name="Shape 108"/>
          <p:cNvSpPr txBox="1">
            <a:spLocks noGrp="1"/>
          </p:cNvSpPr>
          <p:nvPr>
            <p:ph type="body" idx="1"/>
          </p:nvPr>
        </p:nvSpPr>
        <p:spPr>
          <a:xfrm>
            <a:off x="457200" y="1600200"/>
            <a:ext cx="8229600" cy="4967697"/>
          </a:xfrm>
        </p:spPr>
        <p:txBody>
          <a:bodyPr/>
          <a:lstStyle/>
          <a:p>
            <a:pPr lvl="0">
              <a:buNone/>
            </a:pPr>
            <a:r>
              <a:rPr lang="nb-NO" sz="2400" b="1" dirty="0">
                <a:solidFill>
                  <a:srgbClr val="8E7CC3"/>
                </a:solidFill>
              </a:rPr>
              <a:t>Adjektiv</a:t>
            </a:r>
            <a:r>
              <a:rPr lang="nb-NO" sz="2400" b="1" dirty="0"/>
              <a:t> -</a:t>
            </a:r>
            <a:r>
              <a:rPr lang="nb-NO" sz="2400" b="1" dirty="0">
                <a:solidFill>
                  <a:srgbClr val="6AA84F"/>
                </a:solidFill>
              </a:rPr>
              <a:t> </a:t>
            </a:r>
            <a:r>
              <a:rPr lang="nb-NO" sz="2400" b="1" dirty="0">
                <a:solidFill>
                  <a:srgbClr val="FFC000"/>
                </a:solidFill>
              </a:rPr>
              <a:t>verb i presens </a:t>
            </a:r>
            <a:r>
              <a:rPr lang="nb-NO" sz="2400" b="1" dirty="0"/>
              <a:t>- </a:t>
            </a:r>
            <a:r>
              <a:rPr lang="nb-NO" sz="2400" b="1" dirty="0">
                <a:solidFill>
                  <a:srgbClr val="00B050"/>
                </a:solidFill>
              </a:rPr>
              <a:t>presens partisipp</a:t>
            </a:r>
          </a:p>
          <a:p>
            <a:pPr lvl="0">
              <a:buNone/>
            </a:pPr>
            <a:endParaRPr lang="nb-NO" sz="2400" b="1" dirty="0">
              <a:solidFill>
                <a:srgbClr val="BF9000"/>
              </a:solidFill>
            </a:endParaRPr>
          </a:p>
          <a:p>
            <a:pPr lvl="0">
              <a:buNone/>
            </a:pPr>
            <a:r>
              <a:rPr lang="nb-NO" sz="2400" b="1" dirty="0">
                <a:solidFill>
                  <a:srgbClr val="BF9000"/>
                </a:solidFill>
              </a:rPr>
              <a:t>	</a:t>
            </a:r>
            <a:r>
              <a:rPr lang="nb-NO" sz="2400" b="1" dirty="0"/>
              <a:t>«Det </a:t>
            </a:r>
            <a:r>
              <a:rPr lang="nb-NO" sz="2400" b="1" dirty="0">
                <a:solidFill>
                  <a:srgbClr val="FFC000"/>
                </a:solidFill>
              </a:rPr>
              <a:t>er</a:t>
            </a:r>
            <a:r>
              <a:rPr lang="nb-NO" sz="2400" b="1" dirty="0">
                <a:solidFill>
                  <a:srgbClr val="BF9000"/>
                </a:solidFill>
              </a:rPr>
              <a:t> </a:t>
            </a:r>
            <a:r>
              <a:rPr lang="nb-NO" sz="2400" b="1" dirty="0"/>
              <a:t>sjølve havet, Nordhavet, </a:t>
            </a:r>
            <a:r>
              <a:rPr lang="nb-NO" sz="2400" b="1" dirty="0">
                <a:solidFill>
                  <a:srgbClr val="8E7CC3"/>
                </a:solidFill>
              </a:rPr>
              <a:t>breitt</a:t>
            </a:r>
            <a:r>
              <a:rPr lang="nb-NO" sz="2400" b="1" dirty="0"/>
              <a:t> og </a:t>
            </a:r>
            <a:r>
              <a:rPr lang="nb-NO" sz="2400" b="1" dirty="0">
                <a:solidFill>
                  <a:srgbClr val="8E7CC3"/>
                </a:solidFill>
              </a:rPr>
              <a:t>fritt</a:t>
            </a:r>
            <a:r>
              <a:rPr lang="nb-NO" sz="2400" b="1" dirty="0"/>
              <a:t>, </a:t>
            </a:r>
            <a:r>
              <a:rPr lang="nb-NO" sz="2400" b="1" dirty="0" err="1">
                <a:solidFill>
                  <a:srgbClr val="8E7CC3"/>
                </a:solidFill>
              </a:rPr>
              <a:t>ukløyvt</a:t>
            </a:r>
            <a:r>
              <a:rPr lang="nb-NO" sz="2400" b="1" dirty="0"/>
              <a:t> og </a:t>
            </a:r>
            <a:r>
              <a:rPr lang="nb-NO" sz="2400" b="1" dirty="0" err="1">
                <a:solidFill>
                  <a:srgbClr val="8E7CC3"/>
                </a:solidFill>
              </a:rPr>
              <a:t>utøymt</a:t>
            </a:r>
            <a:r>
              <a:rPr lang="nb-NO" sz="2400" b="1" dirty="0"/>
              <a:t>, </a:t>
            </a:r>
            <a:r>
              <a:rPr lang="nb-NO" sz="2400" b="1" dirty="0">
                <a:solidFill>
                  <a:srgbClr val="8E7CC3"/>
                </a:solidFill>
              </a:rPr>
              <a:t>endelaust, svartgrønt </a:t>
            </a:r>
            <a:r>
              <a:rPr lang="nb-NO" sz="2400" b="1" dirty="0"/>
              <a:t>og </a:t>
            </a:r>
            <a:r>
              <a:rPr lang="nb-NO" sz="2400" b="1" dirty="0">
                <a:solidFill>
                  <a:srgbClr val="8E7CC3"/>
                </a:solidFill>
              </a:rPr>
              <a:t>salt </a:t>
            </a:r>
            <a:r>
              <a:rPr lang="nb-NO" sz="2400" b="1" dirty="0">
                <a:solidFill>
                  <a:srgbClr val="FFC000"/>
                </a:solidFill>
              </a:rPr>
              <a:t>kjem</a:t>
            </a:r>
            <a:r>
              <a:rPr lang="nb-NO" sz="2400" b="1" dirty="0"/>
              <a:t> det i </a:t>
            </a:r>
            <a:r>
              <a:rPr lang="nb-NO" sz="2400" b="1" dirty="0">
                <a:solidFill>
                  <a:srgbClr val="8E7CC3"/>
                </a:solidFill>
              </a:rPr>
              <a:t>veldig</a:t>
            </a:r>
            <a:r>
              <a:rPr lang="nb-NO" sz="2400" b="1" dirty="0"/>
              <a:t> rulling </a:t>
            </a:r>
            <a:r>
              <a:rPr lang="nb-NO" sz="2400" b="1" dirty="0" err="1">
                <a:solidFill>
                  <a:srgbClr val="00B050"/>
                </a:solidFill>
              </a:rPr>
              <a:t>veltande</a:t>
            </a:r>
            <a:r>
              <a:rPr lang="nb-NO" sz="2400" b="1" dirty="0"/>
              <a:t> inn or </a:t>
            </a:r>
            <a:r>
              <a:rPr lang="nb-NO" sz="2400" b="1" dirty="0" err="1"/>
              <a:t>dei</a:t>
            </a:r>
            <a:r>
              <a:rPr lang="nb-NO" sz="2400" b="1" dirty="0"/>
              <a:t> </a:t>
            </a:r>
            <a:r>
              <a:rPr lang="nb-NO" sz="2400" b="1" dirty="0" err="1">
                <a:solidFill>
                  <a:srgbClr val="8E7CC3"/>
                </a:solidFill>
              </a:rPr>
              <a:t>vestlege</a:t>
            </a:r>
            <a:r>
              <a:rPr lang="nb-NO" sz="2400" b="1" dirty="0"/>
              <a:t> </a:t>
            </a:r>
            <a:r>
              <a:rPr lang="nb-NO" sz="2400" b="1" dirty="0" err="1"/>
              <a:t>himlar</a:t>
            </a:r>
            <a:r>
              <a:rPr lang="nb-NO" sz="2400" b="1" dirty="0"/>
              <a:t>, </a:t>
            </a:r>
            <a:r>
              <a:rPr lang="nb-NO" sz="2400" b="1" dirty="0" err="1"/>
              <a:t>drivi</a:t>
            </a:r>
            <a:r>
              <a:rPr lang="nb-NO" sz="2400" b="1" dirty="0"/>
              <a:t> av </a:t>
            </a:r>
            <a:r>
              <a:rPr lang="nb-NO" sz="2400" b="1" dirty="0" err="1"/>
              <a:t>storstormane</a:t>
            </a:r>
            <a:r>
              <a:rPr lang="nb-NO" sz="2400" b="1" dirty="0"/>
              <a:t> </a:t>
            </a:r>
            <a:r>
              <a:rPr lang="nb-NO" sz="2400" b="1" dirty="0" err="1"/>
              <a:t>frå</a:t>
            </a:r>
            <a:r>
              <a:rPr lang="nb-NO" sz="2400" b="1" dirty="0"/>
              <a:t> </a:t>
            </a:r>
            <a:r>
              <a:rPr lang="nb-NO" sz="2400" b="1" dirty="0" err="1"/>
              <a:t>Nordisen</a:t>
            </a:r>
            <a:r>
              <a:rPr lang="nb-NO" sz="2400" b="1" dirty="0"/>
              <a:t> og Kanalen, </a:t>
            </a:r>
            <a:r>
              <a:rPr lang="nb-NO" sz="2400" b="1" dirty="0" err="1">
                <a:solidFill>
                  <a:srgbClr val="00B050"/>
                </a:solidFill>
              </a:rPr>
              <a:t>køyrande</a:t>
            </a:r>
            <a:r>
              <a:rPr lang="nb-NO" sz="2400" b="1" dirty="0"/>
              <a:t> sine </a:t>
            </a:r>
            <a:r>
              <a:rPr lang="nb-NO" sz="2400" b="1" dirty="0">
                <a:solidFill>
                  <a:srgbClr val="674EA7"/>
                </a:solidFill>
              </a:rPr>
              <a:t>fakskvite</a:t>
            </a:r>
            <a:r>
              <a:rPr lang="nb-NO" sz="2400" b="1" dirty="0"/>
              <a:t> </a:t>
            </a:r>
            <a:r>
              <a:rPr lang="nb-NO" sz="2400" b="1" dirty="0" err="1"/>
              <a:t>brimhestar</a:t>
            </a:r>
            <a:r>
              <a:rPr lang="nb-NO" sz="2400" b="1" dirty="0"/>
              <a:t> fram or havskodda, so skumskavlen </a:t>
            </a:r>
            <a:r>
              <a:rPr lang="nb-NO" sz="2400" b="1" dirty="0" err="1">
                <a:solidFill>
                  <a:srgbClr val="FFC000"/>
                </a:solidFill>
              </a:rPr>
              <a:t>stend</a:t>
            </a:r>
            <a:r>
              <a:rPr lang="nb-NO" sz="2400" b="1" dirty="0"/>
              <a:t>, </a:t>
            </a:r>
            <a:r>
              <a:rPr lang="nb-NO" sz="2400" b="1" dirty="0" err="1">
                <a:solidFill>
                  <a:srgbClr val="00B050"/>
                </a:solidFill>
              </a:rPr>
              <a:t>durande</a:t>
            </a:r>
            <a:r>
              <a:rPr lang="nb-NO" sz="2400" b="1" dirty="0"/>
              <a:t> sin </a:t>
            </a:r>
            <a:r>
              <a:rPr lang="nb-NO" sz="2400" b="1" dirty="0">
                <a:solidFill>
                  <a:srgbClr val="8E7CC3"/>
                </a:solidFill>
              </a:rPr>
              <a:t>djupe</a:t>
            </a:r>
            <a:r>
              <a:rPr lang="nb-NO" sz="2400" b="1" dirty="0"/>
              <a:t> </a:t>
            </a:r>
            <a:r>
              <a:rPr lang="nb-NO" sz="2400" b="1" dirty="0" err="1"/>
              <a:t>æveheims</a:t>
            </a:r>
            <a:r>
              <a:rPr lang="nb-NO" sz="2400" b="1" dirty="0"/>
              <a:t> orgeltone </a:t>
            </a:r>
            <a:r>
              <a:rPr lang="nb-NO" sz="2400" b="1" dirty="0" err="1"/>
              <a:t>frå</a:t>
            </a:r>
            <a:r>
              <a:rPr lang="nb-NO" sz="2400" b="1" dirty="0"/>
              <a:t> </a:t>
            </a:r>
            <a:r>
              <a:rPr lang="nb-NO" sz="2400" b="1" dirty="0" err="1"/>
              <a:t>dei</a:t>
            </a:r>
            <a:r>
              <a:rPr lang="nb-NO" sz="2400" b="1" dirty="0"/>
              <a:t> </a:t>
            </a:r>
            <a:r>
              <a:rPr lang="nb-NO" sz="2400" b="1" dirty="0" err="1"/>
              <a:t>ytste</a:t>
            </a:r>
            <a:r>
              <a:rPr lang="nb-NO" sz="2400" b="1" dirty="0"/>
              <a:t> </a:t>
            </a:r>
            <a:r>
              <a:rPr lang="nb-NO" sz="2400" b="1" dirty="0" err="1"/>
              <a:t>avgrunnar</a:t>
            </a:r>
            <a:r>
              <a:rPr lang="nb-NO" sz="2400" b="1" dirty="0"/>
              <a:t>. So </a:t>
            </a:r>
            <a:r>
              <a:rPr lang="nb-NO" sz="2400" b="1" dirty="0">
                <a:solidFill>
                  <a:srgbClr val="FFC000"/>
                </a:solidFill>
              </a:rPr>
              <a:t>støyper</a:t>
            </a:r>
            <a:r>
              <a:rPr lang="nb-NO" sz="2400" b="1" dirty="0"/>
              <a:t> det seg mot </a:t>
            </a:r>
            <a:r>
              <a:rPr lang="nb-NO" sz="2400" b="1" dirty="0" err="1"/>
              <a:t>strandi</a:t>
            </a:r>
            <a:r>
              <a:rPr lang="nb-NO" sz="2400" b="1" dirty="0"/>
              <a:t> og </a:t>
            </a:r>
            <a:r>
              <a:rPr lang="nb-NO" sz="2400" b="1" dirty="0" err="1">
                <a:solidFill>
                  <a:srgbClr val="FFC000"/>
                </a:solidFill>
              </a:rPr>
              <a:t>krasar</a:t>
            </a:r>
            <a:r>
              <a:rPr lang="nb-NO" sz="2400" b="1" dirty="0"/>
              <a:t> seg sund i </a:t>
            </a:r>
            <a:r>
              <a:rPr lang="nb-NO" sz="2400" b="1" dirty="0">
                <a:solidFill>
                  <a:srgbClr val="8E7CC3"/>
                </a:solidFill>
              </a:rPr>
              <a:t>kvit</a:t>
            </a:r>
            <a:r>
              <a:rPr lang="nb-NO" sz="2400" b="1" dirty="0"/>
              <a:t> foss, med dunk og dyn og </a:t>
            </a:r>
            <a:r>
              <a:rPr lang="nb-NO" sz="2400" b="1" dirty="0">
                <a:solidFill>
                  <a:srgbClr val="8E7CC3"/>
                </a:solidFill>
              </a:rPr>
              <a:t>lange</a:t>
            </a:r>
            <a:r>
              <a:rPr lang="nb-NO" sz="2400" b="1" dirty="0"/>
              <a:t> brak, </a:t>
            </a:r>
            <a:r>
              <a:rPr lang="nb-NO" sz="2400" b="1" dirty="0" err="1">
                <a:solidFill>
                  <a:srgbClr val="00B050"/>
                </a:solidFill>
              </a:rPr>
              <a:t>døyande</a:t>
            </a:r>
            <a:r>
              <a:rPr lang="nb-NO" sz="2400" b="1" dirty="0"/>
              <a:t> burt i</a:t>
            </a:r>
            <a:r>
              <a:rPr lang="nb-NO" sz="2400" b="1" dirty="0">
                <a:solidFill>
                  <a:srgbClr val="8E7CC3"/>
                </a:solidFill>
              </a:rPr>
              <a:t> </a:t>
            </a:r>
            <a:r>
              <a:rPr lang="nb-NO" sz="2400" b="1" dirty="0" err="1">
                <a:solidFill>
                  <a:srgbClr val="8E7CC3"/>
                </a:solidFill>
              </a:rPr>
              <a:t>døyvt</a:t>
            </a:r>
            <a:r>
              <a:rPr lang="nb-NO" sz="2400" b="1" dirty="0">
                <a:solidFill>
                  <a:srgbClr val="8E7CC3"/>
                </a:solidFill>
              </a:rPr>
              <a:t> </a:t>
            </a:r>
            <a:r>
              <a:rPr lang="nb-NO" sz="2400" b="1" dirty="0"/>
              <a:t>dunder.»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Shape 113"/>
          <p:cNvSpPr txBox="1">
            <a:spLocks noGrp="1"/>
          </p:cNvSpPr>
          <p:nvPr>
            <p:ph type="title"/>
          </p:nvPr>
        </p:nvSpPr>
        <p:spPr/>
        <p:txBody>
          <a:bodyPr/>
          <a:lstStyle/>
          <a:p>
            <a:pPr lvl="0"/>
            <a:r>
              <a:rPr lang="nb-NO" b="0"/>
              <a:t>Andre former du kan sjå etter </a:t>
            </a:r>
            <a:r>
              <a:rPr lang="nb-NO" sz="2400" b="0"/>
              <a:t>- viss dei pregar teksten</a:t>
            </a:r>
          </a:p>
        </p:txBody>
      </p:sp>
      <p:sp>
        <p:nvSpPr>
          <p:cNvPr id="3" name="Shape 114"/>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b="1"/>
              <a:t>Passiv: </a:t>
            </a:r>
          </a:p>
          <a:p>
            <a:pPr lvl="0">
              <a:buNone/>
            </a:pPr>
            <a:r>
              <a:rPr lang="nb-NO"/>
              <a:t>	</a:t>
            </a:r>
            <a:r>
              <a:rPr lang="nb-NO" sz="2000"/>
              <a:t>Arbeidet utføres av frivillige/ arbeidet blir utført av frivillige (unngå s-passiv i nynorsk) </a:t>
            </a:r>
          </a:p>
          <a:p>
            <a:pPr marL="457200" lvl="0" indent="-419096">
              <a:buClr>
                <a:srgbClr val="000000"/>
              </a:buClr>
              <a:buSzPct val="166666"/>
              <a:buFont typeface="Arial"/>
            </a:pPr>
            <a:r>
              <a:rPr lang="nb-NO" b="1"/>
              <a:t>Genitiv: </a:t>
            </a:r>
          </a:p>
          <a:p>
            <a:pPr lvl="0">
              <a:buNone/>
            </a:pPr>
            <a:r>
              <a:rPr lang="nb-NO"/>
              <a:t>	</a:t>
            </a:r>
            <a:r>
              <a:rPr lang="nb-NO" sz="2000"/>
              <a:t>Husets herre og familiens overhode (bør brukast sjeldnare i nynorsk enn i bokmål)</a:t>
            </a:r>
            <a:r>
              <a:rPr lang="nb-NO"/>
              <a:t> </a:t>
            </a:r>
          </a:p>
          <a:p>
            <a:pPr marL="457200" lvl="0" indent="-419096">
              <a:buClr>
                <a:srgbClr val="000000"/>
              </a:buClr>
              <a:buSzPct val="166666"/>
              <a:buFont typeface="Arial"/>
            </a:pPr>
            <a:r>
              <a:rPr lang="nb-NO" b="1"/>
              <a:t>Imperativ: </a:t>
            </a:r>
          </a:p>
          <a:p>
            <a:pPr marL="38103" lvl="0" indent="0">
              <a:buNone/>
            </a:pPr>
            <a:r>
              <a:rPr lang="nb-NO" sz="2000"/>
              <a:t>Spring! Gjer noko! Ikkje berre stå der!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Shape 119"/>
          <p:cNvSpPr txBox="1">
            <a:spLocks noGrp="1"/>
          </p:cNvSpPr>
          <p:nvPr>
            <p:ph type="title"/>
          </p:nvPr>
        </p:nvSpPr>
        <p:spPr/>
        <p:txBody>
          <a:bodyPr/>
          <a:lstStyle/>
          <a:p>
            <a:pPr lvl="0"/>
            <a:r>
              <a:rPr lang="nb-NO" sz="4000" b="0"/>
              <a:t>Verbal og substantivisk seiemåte</a:t>
            </a:r>
          </a:p>
        </p:txBody>
      </p:sp>
      <p:sp>
        <p:nvSpPr>
          <p:cNvPr id="3" name="Shape 120"/>
          <p:cNvSpPr txBox="1">
            <a:spLocks noGrp="1"/>
          </p:cNvSpPr>
          <p:nvPr>
            <p:ph type="body" idx="1"/>
          </p:nvPr>
        </p:nvSpPr>
        <p:spPr>
          <a:xfrm>
            <a:off x="457200" y="1600200"/>
            <a:ext cx="8229600" cy="4967697"/>
          </a:xfrm>
        </p:spPr>
        <p:txBody>
          <a:bodyPr/>
          <a:lstStyle/>
          <a:p>
            <a:pPr lvl="0">
              <a:buNone/>
            </a:pPr>
            <a:r>
              <a:rPr lang="nb-NO" dirty="0"/>
              <a:t>1 </a:t>
            </a:r>
            <a:r>
              <a:rPr lang="nb-NO" dirty="0" err="1"/>
              <a:t>Ordføraren</a:t>
            </a:r>
            <a:r>
              <a:rPr lang="nb-NO" dirty="0"/>
              <a:t> forstår </a:t>
            </a:r>
            <a:r>
              <a:rPr lang="nb-NO" dirty="0" err="1"/>
              <a:t>ikkje</a:t>
            </a:r>
            <a:r>
              <a:rPr lang="nb-NO" dirty="0"/>
              <a:t> </a:t>
            </a:r>
            <a:r>
              <a:rPr lang="nb-NO" dirty="0" err="1"/>
              <a:t>viktigheita</a:t>
            </a:r>
            <a:r>
              <a:rPr lang="nb-NO" dirty="0"/>
              <a:t> av </a:t>
            </a:r>
            <a:r>
              <a:rPr lang="nb-NO" dirty="0" err="1"/>
              <a:t>ungdommeleg</a:t>
            </a:r>
            <a:r>
              <a:rPr lang="nb-NO" dirty="0"/>
              <a:t> utfolding.</a:t>
            </a:r>
          </a:p>
          <a:p>
            <a:pPr lvl="0"/>
            <a:endParaRPr lang="nb-NO" dirty="0"/>
          </a:p>
          <a:p>
            <a:pPr lvl="0">
              <a:buNone/>
            </a:pPr>
            <a:r>
              <a:rPr lang="nb-NO" dirty="0"/>
              <a:t>2 </a:t>
            </a:r>
            <a:r>
              <a:rPr lang="nb-NO" dirty="0" err="1"/>
              <a:t>Ordføraren</a:t>
            </a:r>
            <a:r>
              <a:rPr lang="nb-NO" dirty="0"/>
              <a:t> forstår </a:t>
            </a:r>
            <a:r>
              <a:rPr lang="nb-NO" dirty="0" err="1"/>
              <a:t>ikkje</a:t>
            </a:r>
            <a:r>
              <a:rPr lang="nb-NO" dirty="0"/>
              <a:t> kor viktig det er at ungdommen får utfolde seg.</a:t>
            </a:r>
          </a:p>
          <a:p>
            <a:pPr lvl="0"/>
            <a:endParaRPr lang="nb-NO" dirty="0"/>
          </a:p>
          <a:p>
            <a:pPr lvl="0">
              <a:buNone/>
            </a:pPr>
            <a:r>
              <a:rPr lang="nb-NO" dirty="0" smtClean="0"/>
              <a:t>→ </a:t>
            </a:r>
            <a:r>
              <a:rPr lang="nb-NO" dirty="0"/>
              <a:t>unngå substantivsjuke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Shape 125"/>
          <p:cNvSpPr txBox="1">
            <a:spLocks noGrp="1"/>
          </p:cNvSpPr>
          <p:nvPr>
            <p:ph type="title"/>
          </p:nvPr>
        </p:nvSpPr>
        <p:spPr/>
        <p:txBody>
          <a:bodyPr/>
          <a:lstStyle/>
          <a:p>
            <a:pPr lvl="0"/>
            <a:r>
              <a:rPr lang="nb-NO"/>
              <a:t>Underordning</a:t>
            </a:r>
          </a:p>
        </p:txBody>
      </p:sp>
      <p:sp>
        <p:nvSpPr>
          <p:cNvPr id="3" name="Shape 126"/>
          <p:cNvSpPr txBox="1">
            <a:spLocks noGrp="1"/>
          </p:cNvSpPr>
          <p:nvPr>
            <p:ph type="body" idx="1"/>
          </p:nvPr>
        </p:nvSpPr>
        <p:spPr>
          <a:xfrm>
            <a:off x="457200" y="1600200"/>
            <a:ext cx="8229600" cy="4967697"/>
          </a:xfrm>
        </p:spPr>
        <p:txBody>
          <a:bodyPr/>
          <a:lstStyle/>
          <a:p>
            <a:pPr lvl="0">
              <a:buNone/>
            </a:pPr>
            <a:r>
              <a:rPr lang="nb-NO">
                <a:solidFill>
                  <a:srgbClr val="A61C00"/>
                </a:solidFill>
              </a:rPr>
              <a:t>	</a:t>
            </a:r>
            <a:r>
              <a:rPr lang="nb-NO" sz="2800">
                <a:solidFill>
                  <a:srgbClr val="000000"/>
                </a:solidFill>
              </a:rPr>
              <a:t>«</a:t>
            </a:r>
            <a:r>
              <a:rPr lang="nb-NO" sz="2800">
                <a:solidFill>
                  <a:srgbClr val="A61C00"/>
                </a:solidFill>
              </a:rPr>
              <a:t>Når jeg stadig vekk har vendt tilbake til Nina Skåtøys rødme for åtte år siden</a:t>
            </a:r>
            <a:r>
              <a:rPr lang="nb-NO" sz="2800"/>
              <a:t>, </a:t>
            </a:r>
            <a:r>
              <a:rPr lang="nb-NO" sz="2800">
                <a:solidFill>
                  <a:srgbClr val="6D9EEB"/>
                </a:solidFill>
              </a:rPr>
              <a:t>som bare befant seg på hennes kinn ei kort stund</a:t>
            </a:r>
            <a:r>
              <a:rPr lang="nb-NO" sz="2800"/>
              <a:t>, </a:t>
            </a:r>
            <a:r>
              <a:rPr lang="nb-NO" sz="2800">
                <a:solidFill>
                  <a:srgbClr val="674EA7"/>
                </a:solidFill>
              </a:rPr>
              <a:t>før den var vekk, og tilsynelatende glømt,</a:t>
            </a:r>
            <a:r>
              <a:rPr lang="nb-NO" sz="2800"/>
              <a:t> </a:t>
            </a:r>
            <a:r>
              <a:rPr lang="nb-NO" sz="2800">
                <a:solidFill>
                  <a:srgbClr val="A61C00"/>
                </a:solidFill>
              </a:rPr>
              <a:t>og grubla over den, veid for og imot for å få svar på det i for seg uinteressante spørsmålet</a:t>
            </a:r>
            <a:r>
              <a:rPr lang="nb-NO" sz="2800"/>
              <a:t> </a:t>
            </a:r>
            <a:r>
              <a:rPr lang="nb-NO" sz="2800">
                <a:solidFill>
                  <a:srgbClr val="BF9000"/>
                </a:solidFill>
              </a:rPr>
              <a:t>hvorfor hun rødma</a:t>
            </a:r>
            <a:r>
              <a:rPr lang="nb-NO" sz="2800"/>
              <a:t>, så skyldes det </a:t>
            </a:r>
            <a:r>
              <a:rPr lang="nb-NO" sz="2800">
                <a:solidFill>
                  <a:srgbClr val="6FA8DC"/>
                </a:solidFill>
              </a:rPr>
              <a:t>at den fikk så stor betydning for </a:t>
            </a:r>
            <a:r>
              <a:rPr lang="nb-NO" sz="2800">
                <a:solidFill>
                  <a:srgbClr val="674EA7"/>
                </a:solidFill>
              </a:rPr>
              <a:t>hvordan jeg kom til å leve mitt liv de nærmeste åra</a:t>
            </a:r>
            <a:r>
              <a:rPr lang="nb-NO" sz="2800"/>
              <a:t>.» </a:t>
            </a:r>
          </a:p>
          <a:p>
            <a:pPr lvl="0">
              <a:buNone/>
            </a:pPr>
            <a:r>
              <a:rPr lang="nb-NO" sz="1400"/>
              <a:t>(Dag Solstad: </a:t>
            </a:r>
            <a:r>
              <a:rPr lang="nb-NO" sz="1400" i="1"/>
              <a:t>Gymnaslærer Pedersens beretning om den store politiske vekkelsen som har hjemsøkt vårt land</a:t>
            </a:r>
            <a:r>
              <a:rPr lang="nb-NO" sz="140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Shape 131"/>
          <p:cNvSpPr txBox="1">
            <a:spLocks noGrp="1"/>
          </p:cNvSpPr>
          <p:nvPr>
            <p:ph type="title"/>
          </p:nvPr>
        </p:nvSpPr>
        <p:spPr/>
        <p:txBody>
          <a:bodyPr/>
          <a:lstStyle/>
          <a:p>
            <a:pPr lvl="0"/>
            <a:r>
              <a:rPr lang="nb-NO" sz="4000" b="0"/>
              <a:t>Underordning</a:t>
            </a:r>
          </a:p>
        </p:txBody>
      </p:sp>
      <p:sp>
        <p:nvSpPr>
          <p:cNvPr id="3" name="Shape 132"/>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dirty="0"/>
              <a:t>Eksempelet </a:t>
            </a:r>
            <a:r>
              <a:rPr lang="nb-NO" dirty="0" err="1"/>
              <a:t>frå</a:t>
            </a:r>
            <a:r>
              <a:rPr lang="nb-NO" dirty="0"/>
              <a:t> Dag Solstad:</a:t>
            </a:r>
          </a:p>
          <a:p>
            <a:pPr lvl="0">
              <a:buNone/>
            </a:pPr>
            <a:r>
              <a:rPr lang="nb-NO" dirty="0"/>
              <a:t>	</a:t>
            </a:r>
            <a:r>
              <a:rPr lang="nb-NO" dirty="0" err="1"/>
              <a:t>Setningar</a:t>
            </a:r>
            <a:r>
              <a:rPr lang="nb-NO" dirty="0"/>
              <a:t> kopla </a:t>
            </a:r>
            <a:r>
              <a:rPr lang="nb-NO" dirty="0" err="1"/>
              <a:t>saman</a:t>
            </a:r>
            <a:r>
              <a:rPr lang="nb-NO" dirty="0"/>
              <a:t> av ord som innleier leddsetning: </a:t>
            </a:r>
          </a:p>
          <a:p>
            <a:pPr marL="457200" lvl="0" indent="-419096">
              <a:buClr>
                <a:srgbClr val="000000"/>
              </a:buClr>
              <a:buSzPct val="166666"/>
              <a:buFont typeface="Arial"/>
            </a:pPr>
            <a:r>
              <a:rPr lang="nb-NO" b="1" dirty="0"/>
              <a:t>når, som, før, at </a:t>
            </a:r>
            <a:r>
              <a:rPr lang="nb-NO" dirty="0" smtClean="0"/>
              <a:t>→ </a:t>
            </a:r>
            <a:r>
              <a:rPr lang="nb-NO" dirty="0" err="1"/>
              <a:t>subjunksjonar</a:t>
            </a:r>
            <a:endParaRPr lang="nb-NO" dirty="0"/>
          </a:p>
          <a:p>
            <a:pPr marL="457200" lvl="0" indent="-419096">
              <a:buClr>
                <a:srgbClr val="000000"/>
              </a:buClr>
              <a:buSzPct val="166666"/>
              <a:buFont typeface="Arial"/>
            </a:pPr>
            <a:r>
              <a:rPr lang="nb-NO" b="1" dirty="0"/>
              <a:t>hvordan, hvorfor </a:t>
            </a:r>
            <a:r>
              <a:rPr lang="nb-NO" dirty="0" smtClean="0"/>
              <a:t>→ </a:t>
            </a:r>
            <a:r>
              <a:rPr lang="nb-NO" dirty="0" err="1"/>
              <a:t>spørjeadverb</a:t>
            </a:r>
            <a:r>
              <a:rPr lang="nb-NO" dirty="0"/>
              <a:t> som innleier avhengige </a:t>
            </a:r>
            <a:r>
              <a:rPr lang="nb-NO" dirty="0" err="1"/>
              <a:t>spørjesetningar</a:t>
            </a:r>
            <a:r>
              <a:rPr lang="nb-NO" dirty="0"/>
              <a:t>.  </a:t>
            </a:r>
          </a:p>
          <a:p>
            <a:pPr lvl="0"/>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Shape 29"/>
          <p:cNvSpPr txBox="1">
            <a:spLocks noGrp="1"/>
          </p:cNvSpPr>
          <p:nvPr>
            <p:ph type="title"/>
          </p:nvPr>
        </p:nvSpPr>
        <p:spPr/>
        <p:txBody>
          <a:bodyPr/>
          <a:lstStyle/>
          <a:p>
            <a:pPr lvl="0"/>
            <a:r>
              <a:rPr lang="nb-NO" sz="4400" b="0"/>
              <a:t>Tenk etter</a:t>
            </a:r>
          </a:p>
        </p:txBody>
      </p:sp>
      <p:sp>
        <p:nvSpPr>
          <p:cNvPr id="3" name="Shape 30"/>
          <p:cNvSpPr txBox="1">
            <a:spLocks noGrp="1"/>
          </p:cNvSpPr>
          <p:nvPr>
            <p:ph type="body" idx="1"/>
          </p:nvPr>
        </p:nvSpPr>
        <p:spPr>
          <a:xfrm>
            <a:off x="457200" y="1600200"/>
            <a:ext cx="8229600" cy="4967697"/>
          </a:xfrm>
        </p:spPr>
        <p:txBody>
          <a:bodyPr/>
          <a:lstStyle/>
          <a:p>
            <a:pPr lvl="0">
              <a:buNone/>
            </a:pPr>
            <a:r>
              <a:rPr lang="nb-NO"/>
              <a:t>1 </a:t>
            </a:r>
            <a:r>
              <a:rPr lang="nb-NO" sz="2800"/>
              <a:t>Kva for språklege verkemiddel kan du hugse at du har lært om tidlegare?</a:t>
            </a:r>
          </a:p>
          <a:p>
            <a:pPr lvl="0"/>
            <a:endParaRPr lang="nb-NO" sz="2800"/>
          </a:p>
          <a:p>
            <a:pPr lvl="0">
              <a:buNone/>
            </a:pPr>
            <a:r>
              <a:rPr lang="nb-NO" sz="2800"/>
              <a:t>2 Vel ut tre av dei språklege verkemidla du nettopp noterte, og lag eksempel på kva for effekt desse verkemidla har.</a:t>
            </a:r>
          </a:p>
          <a:p>
            <a:pPr lvl="0"/>
            <a:endParaRPr lang="nb-NO" sz="2800"/>
          </a:p>
          <a:p>
            <a:pPr lvl="0">
              <a:buNone/>
            </a:pPr>
            <a:r>
              <a:rPr lang="nb-NO" sz="2800"/>
              <a:t>3 Kva for sjangrar tenkjer du på når du høyrer omgrepet språklege verkemiddel?</a:t>
            </a:r>
          </a:p>
          <a:p>
            <a:pPr lvl="0"/>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Shape 137"/>
          <p:cNvSpPr txBox="1">
            <a:spLocks noGrp="1"/>
          </p:cNvSpPr>
          <p:nvPr>
            <p:ph type="title"/>
          </p:nvPr>
        </p:nvSpPr>
        <p:spPr/>
        <p:txBody>
          <a:bodyPr/>
          <a:lstStyle/>
          <a:p>
            <a:pPr lvl="0"/>
            <a:r>
              <a:rPr lang="nb-NO"/>
              <a:t>Sideordning</a:t>
            </a:r>
          </a:p>
        </p:txBody>
      </p:sp>
      <p:sp>
        <p:nvSpPr>
          <p:cNvPr id="3" name="Shape 138"/>
          <p:cNvSpPr txBox="1">
            <a:spLocks noGrp="1"/>
          </p:cNvSpPr>
          <p:nvPr>
            <p:ph type="body" idx="1"/>
          </p:nvPr>
        </p:nvSpPr>
        <p:spPr>
          <a:xfrm>
            <a:off x="457200" y="1600200"/>
            <a:ext cx="8229600" cy="4967697"/>
          </a:xfrm>
        </p:spPr>
        <p:txBody>
          <a:bodyPr/>
          <a:lstStyle/>
          <a:p>
            <a:pPr lvl="0">
              <a:buNone/>
            </a:pPr>
            <a:r>
              <a:rPr lang="nb-NO" dirty="0"/>
              <a:t>	«</a:t>
            </a:r>
            <a:r>
              <a:rPr lang="nb-NO" dirty="0" err="1"/>
              <a:t>Eg</a:t>
            </a:r>
            <a:r>
              <a:rPr lang="nb-NO" dirty="0"/>
              <a:t> arva huset, slekta mi har budd her. Men for </a:t>
            </a:r>
            <a:r>
              <a:rPr lang="nb-NO" dirty="0" err="1"/>
              <a:t>nokre</a:t>
            </a:r>
            <a:r>
              <a:rPr lang="nb-NO" dirty="0"/>
              <a:t> år </a:t>
            </a:r>
            <a:r>
              <a:rPr lang="nb-NO" dirty="0" err="1"/>
              <a:t>sidan</a:t>
            </a:r>
            <a:r>
              <a:rPr lang="nb-NO" dirty="0"/>
              <a:t> </a:t>
            </a:r>
            <a:r>
              <a:rPr lang="nb-NO" dirty="0" err="1"/>
              <a:t>døydde</a:t>
            </a:r>
            <a:r>
              <a:rPr lang="nb-NO" dirty="0"/>
              <a:t> bestemor. Ho var den siste som budde i huset. </a:t>
            </a:r>
            <a:r>
              <a:rPr lang="nb-NO" dirty="0" err="1"/>
              <a:t>Sidan</a:t>
            </a:r>
            <a:r>
              <a:rPr lang="nb-NO" dirty="0"/>
              <a:t> den tid har det stått tomt. Det ligg jo avsides, er så </a:t>
            </a:r>
            <a:r>
              <a:rPr lang="nb-NO" dirty="0" err="1"/>
              <a:t>gamalt</a:t>
            </a:r>
            <a:r>
              <a:rPr lang="nb-NO" dirty="0"/>
              <a:t>.» </a:t>
            </a:r>
            <a:r>
              <a:rPr lang="nb-NO" sz="1800" dirty="0"/>
              <a:t>(Jon Fosse: </a:t>
            </a:r>
            <a:r>
              <a:rPr lang="nb-NO" sz="1800" i="1" dirty="0" err="1"/>
              <a:t>Nokon</a:t>
            </a:r>
            <a:r>
              <a:rPr lang="nb-NO" sz="1800" i="1" dirty="0"/>
              <a:t> kjem til å komme</a:t>
            </a:r>
            <a:r>
              <a:rPr lang="nb-NO" sz="1800" dirty="0"/>
              <a:t>.)</a:t>
            </a:r>
          </a:p>
          <a:p>
            <a:pPr lvl="0"/>
            <a:endParaRPr lang="nb-NO" sz="1800" dirty="0"/>
          </a:p>
          <a:p>
            <a:pPr lvl="0">
              <a:buNone/>
            </a:pPr>
            <a:r>
              <a:rPr lang="nb-NO" dirty="0" smtClean="0"/>
              <a:t>→ </a:t>
            </a:r>
            <a:r>
              <a:rPr lang="nb-NO" dirty="0"/>
              <a:t>Her er det </a:t>
            </a:r>
            <a:r>
              <a:rPr lang="nb-NO" dirty="0" err="1"/>
              <a:t>berre</a:t>
            </a:r>
            <a:r>
              <a:rPr lang="nb-NO" dirty="0"/>
              <a:t> </a:t>
            </a:r>
            <a:r>
              <a:rPr lang="nb-NO" dirty="0" err="1"/>
              <a:t>hovudsetningar</a:t>
            </a:r>
            <a:r>
              <a:rPr lang="nb-NO" dirty="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Shape 143"/>
          <p:cNvSpPr txBox="1">
            <a:spLocks noGrp="1"/>
          </p:cNvSpPr>
          <p:nvPr>
            <p:ph type="title"/>
          </p:nvPr>
        </p:nvSpPr>
        <p:spPr/>
        <p:txBody>
          <a:bodyPr/>
          <a:lstStyle/>
          <a:p>
            <a:pPr lvl="0"/>
            <a:r>
              <a:rPr lang="nb-NO" sz="4000" b="0"/>
              <a:t>Språklege verkemiddel</a:t>
            </a:r>
          </a:p>
        </p:txBody>
      </p:sp>
      <p:sp>
        <p:nvSpPr>
          <p:cNvPr id="3" name="Shape 144"/>
          <p:cNvSpPr txBox="1">
            <a:spLocks noGrp="1"/>
          </p:cNvSpPr>
          <p:nvPr>
            <p:ph type="body" idx="1"/>
          </p:nvPr>
        </p:nvSpPr>
        <p:spPr>
          <a:xfrm>
            <a:off x="457200" y="1600200"/>
            <a:ext cx="8229600" cy="4967697"/>
          </a:xfrm>
        </p:spPr>
        <p:txBody>
          <a:bodyPr/>
          <a:lstStyle/>
          <a:p>
            <a:pPr lvl="0">
              <a:buNone/>
            </a:pPr>
            <a:r>
              <a:rPr lang="nb-NO" dirty="0"/>
              <a:t>Tre </a:t>
            </a:r>
            <a:r>
              <a:rPr lang="nb-NO" dirty="0" err="1"/>
              <a:t>hovudeffektar</a:t>
            </a:r>
            <a:r>
              <a:rPr lang="nb-NO" dirty="0"/>
              <a:t>: </a:t>
            </a:r>
          </a:p>
          <a:p>
            <a:pPr lvl="0">
              <a:buNone/>
            </a:pPr>
            <a:r>
              <a:rPr lang="nb-NO" dirty="0"/>
              <a:t>● </a:t>
            </a:r>
            <a:r>
              <a:rPr lang="nb-NO" dirty="0" err="1"/>
              <a:t>språkleg</a:t>
            </a:r>
            <a:r>
              <a:rPr lang="nb-NO" dirty="0"/>
              <a:t> eleganse</a:t>
            </a:r>
          </a:p>
          <a:p>
            <a:pPr lvl="0">
              <a:buNone/>
            </a:pPr>
            <a:r>
              <a:rPr lang="nb-NO" dirty="0"/>
              <a:t>● ei forsterking av </a:t>
            </a:r>
            <a:r>
              <a:rPr lang="nb-NO" dirty="0" err="1"/>
              <a:t>bodskapen</a:t>
            </a:r>
            <a:endParaRPr lang="nb-NO" dirty="0"/>
          </a:p>
          <a:p>
            <a:pPr lvl="0">
              <a:buNone/>
            </a:pPr>
            <a:r>
              <a:rPr lang="nb-NO" dirty="0"/>
              <a:t>● ei tyding ut over det som står i teksten</a:t>
            </a:r>
          </a:p>
          <a:p>
            <a:pPr lvl="0"/>
            <a:endParaRPr lang="nb-NO" dirty="0"/>
          </a:p>
          <a:p>
            <a:pPr lvl="0"/>
            <a:endParaRPr lang="nb-NO" dirty="0"/>
          </a:p>
          <a:p>
            <a:pPr lvl="0">
              <a:buNone/>
            </a:pPr>
            <a:r>
              <a:rPr lang="nb-NO" dirty="0" smtClean="0"/>
              <a:t>→ </a:t>
            </a:r>
            <a:r>
              <a:rPr lang="nb-NO" dirty="0" err="1"/>
              <a:t>Ikkje</a:t>
            </a:r>
            <a:r>
              <a:rPr lang="nb-NO" dirty="0"/>
              <a:t> </a:t>
            </a:r>
            <a:r>
              <a:rPr lang="nb-NO" dirty="0" err="1"/>
              <a:t>berre</a:t>
            </a:r>
            <a:r>
              <a:rPr lang="nb-NO" dirty="0"/>
              <a:t> i </a:t>
            </a:r>
            <a:r>
              <a:rPr lang="nb-NO" dirty="0" err="1"/>
              <a:t>verbaltekstar</a:t>
            </a:r>
            <a:r>
              <a:rPr lang="nb-NO" dirty="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Shape 149"/>
          <p:cNvSpPr txBox="1">
            <a:spLocks noGrp="1"/>
          </p:cNvSpPr>
          <p:nvPr>
            <p:ph type="title"/>
          </p:nvPr>
        </p:nvSpPr>
        <p:spPr/>
        <p:txBody>
          <a:bodyPr/>
          <a:lstStyle/>
          <a:p>
            <a:pPr lvl="0"/>
            <a:r>
              <a:rPr lang="nb-NO" sz="4000" b="0"/>
              <a:t>Språkleg eleganse</a:t>
            </a:r>
          </a:p>
        </p:txBody>
      </p:sp>
      <p:sp>
        <p:nvSpPr>
          <p:cNvPr id="3" name="Shape 150"/>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dirty="0"/>
              <a:t>Dei same </a:t>
            </a:r>
            <a:r>
              <a:rPr lang="nb-NO" dirty="0" err="1"/>
              <a:t>verkemidla</a:t>
            </a:r>
            <a:r>
              <a:rPr lang="nb-NO" dirty="0"/>
              <a:t> som også kan forsterke eller vise ut over teksten, kan også skape </a:t>
            </a:r>
            <a:r>
              <a:rPr lang="nb-NO" dirty="0" err="1"/>
              <a:t>språkleg</a:t>
            </a:r>
            <a:r>
              <a:rPr lang="nb-NO" dirty="0"/>
              <a:t> eleganse</a:t>
            </a:r>
          </a:p>
          <a:p>
            <a:pPr marL="457200" lvl="0" indent="-419096">
              <a:buClr>
                <a:srgbClr val="000000"/>
              </a:buClr>
              <a:buSzPct val="166666"/>
              <a:buFont typeface="Arial"/>
            </a:pPr>
            <a:r>
              <a:rPr lang="nb-NO" dirty="0"/>
              <a:t>I enkelte </a:t>
            </a:r>
            <a:r>
              <a:rPr lang="nb-NO" dirty="0" err="1"/>
              <a:t>tekstar</a:t>
            </a:r>
            <a:r>
              <a:rPr lang="nb-NO" dirty="0"/>
              <a:t> er </a:t>
            </a:r>
            <a:r>
              <a:rPr lang="nb-NO" dirty="0" err="1"/>
              <a:t>hovudformålet</a:t>
            </a:r>
            <a:r>
              <a:rPr lang="nb-NO" dirty="0"/>
              <a:t> med </a:t>
            </a:r>
            <a:r>
              <a:rPr lang="nb-NO" dirty="0" err="1"/>
              <a:t>verkemiddelet</a:t>
            </a:r>
            <a:r>
              <a:rPr lang="nb-NO" dirty="0"/>
              <a:t>, f.eks. </a:t>
            </a:r>
            <a:r>
              <a:rPr lang="nb-NO" i="1" dirty="0"/>
              <a:t>gjentaking</a:t>
            </a:r>
            <a:r>
              <a:rPr lang="nb-NO" dirty="0"/>
              <a:t>, å skape </a:t>
            </a:r>
            <a:r>
              <a:rPr lang="nb-NO" dirty="0" err="1"/>
              <a:t>språkleg</a:t>
            </a:r>
            <a:r>
              <a:rPr lang="nb-NO" dirty="0"/>
              <a:t> eleganse.</a:t>
            </a:r>
          </a:p>
          <a:p>
            <a:pPr marL="457200" lvl="0" indent="-419096">
              <a:buClr>
                <a:srgbClr val="000000"/>
              </a:buClr>
              <a:buSzPct val="166666"/>
              <a:buFont typeface="Arial"/>
            </a:pPr>
            <a:r>
              <a:rPr lang="nb-NO" dirty="0"/>
              <a:t>I andre </a:t>
            </a:r>
            <a:r>
              <a:rPr lang="nb-NO" dirty="0" err="1"/>
              <a:t>tekstar</a:t>
            </a:r>
            <a:r>
              <a:rPr lang="nb-NO" dirty="0"/>
              <a:t> er </a:t>
            </a:r>
            <a:r>
              <a:rPr lang="nb-NO" dirty="0" err="1"/>
              <a:t>hovudformålet</a:t>
            </a:r>
            <a:r>
              <a:rPr lang="nb-NO" dirty="0"/>
              <a:t> å forsterke, og elegansen </a:t>
            </a:r>
            <a:r>
              <a:rPr lang="nb-NO" dirty="0" err="1"/>
              <a:t>ein</a:t>
            </a:r>
            <a:r>
              <a:rPr lang="nb-NO" dirty="0"/>
              <a:t> </a:t>
            </a:r>
            <a:r>
              <a:rPr lang="nb-NO" dirty="0" smtClean="0"/>
              <a:t>«bieffekt»</a:t>
            </a:r>
            <a:endParaRPr lang="nb-NO" dirty="0"/>
          </a:p>
          <a:p>
            <a:pPr lvl="0"/>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Shape 155"/>
          <p:cNvSpPr txBox="1">
            <a:spLocks noGrp="1"/>
          </p:cNvSpPr>
          <p:nvPr>
            <p:ph type="title"/>
          </p:nvPr>
        </p:nvSpPr>
        <p:spPr/>
        <p:txBody>
          <a:bodyPr/>
          <a:lstStyle/>
          <a:p>
            <a:pPr lvl="0"/>
            <a:r>
              <a:rPr lang="nb-NO" sz="4000" b="0"/>
              <a:t>Gjentaking</a:t>
            </a:r>
            <a:r>
              <a:rPr lang="nb-NO"/>
              <a:t> </a:t>
            </a:r>
          </a:p>
        </p:txBody>
      </p:sp>
      <p:sp>
        <p:nvSpPr>
          <p:cNvPr id="3" name="Shape 156"/>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a:t>Ord eller frasar blir gjenteke for å </a:t>
            </a:r>
          </a:p>
          <a:p>
            <a:pPr marL="914400" lvl="1" indent="-381003">
              <a:buClr>
                <a:srgbClr val="000000"/>
              </a:buClr>
              <a:buSzPct val="80000"/>
              <a:buFont typeface="Courier New"/>
              <a:buChar char="o"/>
            </a:pPr>
            <a:r>
              <a:rPr lang="nb-NO"/>
              <a:t>forsterke ein bodskap</a:t>
            </a:r>
          </a:p>
          <a:p>
            <a:pPr marL="914400" lvl="1" indent="-381003">
              <a:buClr>
                <a:srgbClr val="000000"/>
              </a:buClr>
              <a:buSzPct val="80000"/>
              <a:buFont typeface="Courier New"/>
              <a:buChar char="o"/>
            </a:pPr>
            <a:r>
              <a:rPr lang="nb-NO"/>
              <a:t>skape klang og vellyd</a:t>
            </a:r>
          </a:p>
          <a:p>
            <a:pPr marL="533396" lvl="1" indent="0">
              <a:buNone/>
            </a:pPr>
            <a:endParaRPr lang="nb-NO"/>
          </a:p>
          <a:p>
            <a:pPr marL="457200" lvl="0" indent="-419096">
              <a:buClr>
                <a:srgbClr val="000000"/>
              </a:buClr>
              <a:buSzPct val="166666"/>
              <a:buFont typeface="Arial"/>
            </a:pPr>
            <a:r>
              <a:rPr lang="nb-NO"/>
              <a:t>Viktig i radio- og tv-reklame</a:t>
            </a:r>
          </a:p>
          <a:p>
            <a:pPr marL="38103" lvl="0" indent="0">
              <a:buNone/>
            </a:pPr>
            <a:endParaRPr lang="nb-NO"/>
          </a:p>
          <a:p>
            <a:pPr marL="457200" lvl="0" indent="-419096">
              <a:buClr>
                <a:srgbClr val="000000"/>
              </a:buClr>
              <a:buSzPct val="166666"/>
              <a:buFont typeface="Arial"/>
            </a:pPr>
            <a:r>
              <a:rPr lang="nb-NO"/>
              <a:t>brukt i svært mange sjangerar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Shape 161"/>
          <p:cNvSpPr txBox="1">
            <a:spLocks noGrp="1"/>
          </p:cNvSpPr>
          <p:nvPr>
            <p:ph type="title"/>
          </p:nvPr>
        </p:nvSpPr>
        <p:spPr/>
        <p:txBody>
          <a:bodyPr/>
          <a:lstStyle/>
          <a:p>
            <a:pPr lvl="0"/>
            <a:r>
              <a:rPr lang="nb-NO" sz="4000" b="0"/>
              <a:t>Rim og rytme</a:t>
            </a:r>
          </a:p>
        </p:txBody>
      </p:sp>
      <p:sp>
        <p:nvSpPr>
          <p:cNvPr id="3" name="Shape 162"/>
          <p:cNvSpPr txBox="1">
            <a:spLocks noGrp="1"/>
          </p:cNvSpPr>
          <p:nvPr>
            <p:ph type="body" idx="1"/>
          </p:nvPr>
        </p:nvSpPr>
        <p:spPr>
          <a:xfrm>
            <a:off x="251524" y="1484784"/>
            <a:ext cx="8229600" cy="4607652"/>
          </a:xfrm>
        </p:spPr>
        <p:txBody>
          <a:bodyPr/>
          <a:lstStyle/>
          <a:p>
            <a:pPr marL="457200" lvl="0" indent="-419096">
              <a:buClr>
                <a:srgbClr val="000000"/>
              </a:buClr>
              <a:buSzPct val="166666"/>
              <a:buFont typeface="Arial"/>
            </a:pPr>
            <a:r>
              <a:rPr lang="nb-NO" sz="2000"/>
              <a:t>vanleg i lyrikk</a:t>
            </a:r>
          </a:p>
          <a:p>
            <a:pPr marL="457200" lvl="0" indent="-419096">
              <a:buClr>
                <a:srgbClr val="000000"/>
              </a:buClr>
              <a:buSzPct val="166666"/>
              <a:buFont typeface="Arial"/>
            </a:pPr>
            <a:r>
              <a:rPr lang="nb-NO" sz="2000"/>
              <a:t>rim over fleire stavingar i rap-sjangeren</a:t>
            </a:r>
          </a:p>
          <a:p>
            <a:pPr marL="457200" lvl="0" indent="-419096">
              <a:buClr>
                <a:srgbClr val="000000"/>
              </a:buClr>
              <a:buSzPct val="166666"/>
              <a:buFont typeface="Arial"/>
            </a:pPr>
            <a:r>
              <a:rPr lang="nb-NO" sz="2000"/>
              <a:t>rim er avhengig av rytme</a:t>
            </a:r>
          </a:p>
          <a:p>
            <a:pPr marL="457200" lvl="0" indent="-419096">
              <a:buClr>
                <a:srgbClr val="000000"/>
              </a:buClr>
              <a:buSzPct val="166666"/>
              <a:buFont typeface="Arial"/>
            </a:pPr>
            <a:r>
              <a:rPr lang="nb-NO" sz="2000"/>
              <a:t>rytme kan eksistere uten rim</a:t>
            </a:r>
          </a:p>
          <a:p>
            <a:pPr marL="457200" lvl="0" indent="-419096">
              <a:buClr>
                <a:srgbClr val="000000"/>
              </a:buClr>
              <a:buSzPct val="166666"/>
              <a:buFont typeface="Arial"/>
            </a:pPr>
            <a:r>
              <a:rPr lang="nb-NO" sz="2000"/>
              <a:t>rytmen også viktig i filmklypping</a:t>
            </a:r>
          </a:p>
          <a:p>
            <a:pPr marL="457200" lvl="0" indent="-419096">
              <a:buClr>
                <a:srgbClr val="000000"/>
              </a:buClr>
              <a:buSzPct val="166666"/>
              <a:buFont typeface="Arial"/>
            </a:pPr>
            <a:r>
              <a:rPr lang="nb-NO" sz="2000"/>
              <a:t>kan forsterke og forskjønne</a:t>
            </a:r>
          </a:p>
        </p:txBody>
      </p:sp>
      <p:pic>
        <p:nvPicPr>
          <p:cNvPr id="4" name="Bilde 3"/>
          <p:cNvPicPr>
            <a:picLocks noChangeAspect="1"/>
          </p:cNvPicPr>
          <p:nvPr/>
        </p:nvPicPr>
        <p:blipFill>
          <a:blip r:embed="rId3"/>
          <a:stretch>
            <a:fillRect/>
          </a:stretch>
        </p:blipFill>
        <p:spPr>
          <a:xfrm>
            <a:off x="4572000" y="3397553"/>
            <a:ext cx="3545457" cy="2305257"/>
          </a:xfrm>
          <a:prstGeom prst="rect">
            <a:avLst/>
          </a:prstGeom>
          <a:noFill/>
          <a:ln>
            <a:noFill/>
          </a:ln>
        </p:spPr>
      </p:pic>
      <p:sp>
        <p:nvSpPr>
          <p:cNvPr id="5" name="TekstSylinder 4"/>
          <p:cNvSpPr txBox="1"/>
          <p:nvPr/>
        </p:nvSpPr>
        <p:spPr>
          <a:xfrm>
            <a:off x="6372045" y="5669926"/>
            <a:ext cx="1905000" cy="200055"/>
          </a:xfrm>
          <a:prstGeom prst="rect">
            <a:avLst/>
          </a:prstGeom>
          <a:noFill/>
        </p:spPr>
        <p:txBody>
          <a:bodyPr wrap="square" rtlCol="0">
            <a:spAutoFit/>
          </a:bodyPr>
          <a:lstStyle/>
          <a:p>
            <a:r>
              <a:rPr lang="nb-NO" sz="700" dirty="0"/>
              <a:t>Siv Johanne </a:t>
            </a:r>
            <a:r>
              <a:rPr lang="nb-NO" sz="700" dirty="0" smtClean="0"/>
              <a:t>Seglem/Dagbladet/All </a:t>
            </a:r>
            <a:r>
              <a:rPr lang="nb-NO" sz="700" dirty="0"/>
              <a:t>Over Press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Shape 167"/>
          <p:cNvSpPr txBox="1">
            <a:spLocks noGrp="1"/>
          </p:cNvSpPr>
          <p:nvPr>
            <p:ph type="title"/>
          </p:nvPr>
        </p:nvSpPr>
        <p:spPr/>
        <p:txBody>
          <a:bodyPr/>
          <a:lstStyle/>
          <a:p>
            <a:pPr lvl="0"/>
            <a:r>
              <a:rPr lang="nb-NO"/>
              <a:t>Tre vanlege verseføter</a:t>
            </a:r>
          </a:p>
        </p:txBody>
      </p:sp>
      <p:sp>
        <p:nvSpPr>
          <p:cNvPr id="3" name="Shape 168"/>
          <p:cNvSpPr txBox="1">
            <a:spLocks noGrp="1"/>
          </p:cNvSpPr>
          <p:nvPr>
            <p:ph type="body" idx="1"/>
          </p:nvPr>
        </p:nvSpPr>
        <p:spPr>
          <a:xfrm>
            <a:off x="457200" y="1600200"/>
            <a:ext cx="8229600" cy="4967697"/>
          </a:xfrm>
        </p:spPr>
        <p:txBody>
          <a:bodyPr/>
          <a:lstStyle/>
          <a:p>
            <a:pPr lvl="0">
              <a:buNone/>
            </a:pPr>
            <a:r>
              <a:rPr lang="nb-NO" sz="2400" b="1"/>
              <a:t>Jambe:</a:t>
            </a:r>
            <a:r>
              <a:rPr lang="nb-NO" sz="2400"/>
              <a:t> De </a:t>
            </a:r>
            <a:r>
              <a:rPr lang="nb-NO" sz="2400" u="sng"/>
              <a:t>bre</a:t>
            </a:r>
            <a:r>
              <a:rPr lang="nb-NO" sz="2400"/>
              <a:t>nte </a:t>
            </a:r>
            <a:r>
              <a:rPr lang="nb-NO" sz="2400" u="sng"/>
              <a:t>vå</a:t>
            </a:r>
            <a:r>
              <a:rPr lang="nb-NO" sz="2400"/>
              <a:t>re </a:t>
            </a:r>
            <a:r>
              <a:rPr lang="nb-NO" sz="2400" u="sng"/>
              <a:t>går</a:t>
            </a:r>
            <a:r>
              <a:rPr lang="nb-NO" sz="2400"/>
              <a:t>der. De </a:t>
            </a:r>
            <a:r>
              <a:rPr lang="nb-NO" sz="2400" u="sng"/>
              <a:t>dre</a:t>
            </a:r>
            <a:r>
              <a:rPr lang="nb-NO" sz="2400"/>
              <a:t>pte </a:t>
            </a:r>
            <a:r>
              <a:rPr lang="nb-NO" sz="2400" u="sng"/>
              <a:t>vå</a:t>
            </a:r>
            <a:r>
              <a:rPr lang="nb-NO" sz="2400"/>
              <a:t>re </a:t>
            </a:r>
            <a:r>
              <a:rPr lang="nb-NO" sz="2400" u="sng"/>
              <a:t>menn</a:t>
            </a:r>
            <a:r>
              <a:rPr lang="nb-NO" sz="2400"/>
              <a:t>. La </a:t>
            </a:r>
            <a:r>
              <a:rPr lang="nb-NO" sz="2400" u="sng"/>
              <a:t>vår</a:t>
            </a:r>
            <a:r>
              <a:rPr lang="nb-NO" sz="2400"/>
              <a:t>e </a:t>
            </a:r>
            <a:r>
              <a:rPr lang="nb-NO" sz="2400" u="sng"/>
              <a:t>hjer</a:t>
            </a:r>
            <a:r>
              <a:rPr lang="nb-NO" sz="2400"/>
              <a:t>ter </a:t>
            </a:r>
            <a:r>
              <a:rPr lang="nb-NO" sz="2400" u="sng"/>
              <a:t>ham</a:t>
            </a:r>
            <a:r>
              <a:rPr lang="nb-NO" sz="2400"/>
              <a:t>re det </a:t>
            </a:r>
            <a:r>
              <a:rPr lang="nb-NO" sz="2400" u="sng"/>
              <a:t>om</a:t>
            </a:r>
            <a:r>
              <a:rPr lang="nb-NO" sz="2400"/>
              <a:t> og </a:t>
            </a:r>
            <a:r>
              <a:rPr lang="nb-NO" sz="2400" u="sng"/>
              <a:t>om</a:t>
            </a:r>
            <a:r>
              <a:rPr lang="nb-NO" sz="2400"/>
              <a:t> igjen. (lett - tung, lett-tung)</a:t>
            </a:r>
          </a:p>
          <a:p>
            <a:pPr marL="0" lvl="0" indent="0">
              <a:buNone/>
            </a:pPr>
            <a:endParaRPr lang="nb-NO"/>
          </a:p>
          <a:p>
            <a:pPr lvl="0">
              <a:buNone/>
            </a:pPr>
            <a:r>
              <a:rPr lang="nb-NO" sz="2400" b="1"/>
              <a:t>Troké:</a:t>
            </a:r>
            <a:r>
              <a:rPr lang="nb-NO" sz="2400"/>
              <a:t> </a:t>
            </a:r>
            <a:r>
              <a:rPr lang="nb-NO" sz="2400" u="sng"/>
              <a:t>Lil</a:t>
            </a:r>
            <a:r>
              <a:rPr lang="nb-NO" sz="2400"/>
              <a:t>le </a:t>
            </a:r>
            <a:r>
              <a:rPr lang="nb-NO" sz="2400" u="sng"/>
              <a:t>rar</a:t>
            </a:r>
            <a:r>
              <a:rPr lang="nb-NO" sz="2400"/>
              <a:t>e </a:t>
            </a:r>
            <a:r>
              <a:rPr lang="nb-NO" sz="2400" u="sng"/>
              <a:t>rul</a:t>
            </a:r>
            <a:r>
              <a:rPr lang="nb-NO" sz="2400"/>
              <a:t>le </a:t>
            </a:r>
            <a:r>
              <a:rPr lang="nb-NO" sz="2400" u="sng"/>
              <a:t>rusk</a:t>
            </a:r>
            <a:r>
              <a:rPr lang="nb-NO" sz="2400"/>
              <a:t>, </a:t>
            </a:r>
            <a:r>
              <a:rPr lang="nb-NO" sz="2400" u="sng"/>
              <a:t>rasp</a:t>
            </a:r>
            <a:r>
              <a:rPr lang="nb-NO" sz="2400"/>
              <a:t>et </a:t>
            </a:r>
            <a:r>
              <a:rPr lang="nb-NO" sz="2400" u="sng"/>
              <a:t>rips</a:t>
            </a:r>
            <a:r>
              <a:rPr lang="nb-NO" sz="2400"/>
              <a:t> av </a:t>
            </a:r>
            <a:r>
              <a:rPr lang="nb-NO" sz="2400" u="sng"/>
              <a:t>Ibs</a:t>
            </a:r>
            <a:r>
              <a:rPr lang="nb-NO" sz="2400"/>
              <a:t>ens </a:t>
            </a:r>
            <a:r>
              <a:rPr lang="nb-NO" sz="2400" u="sng"/>
              <a:t>busk</a:t>
            </a:r>
            <a:r>
              <a:rPr lang="nb-NO" sz="2400"/>
              <a:t>. (tung-lett, tung-lett)</a:t>
            </a:r>
          </a:p>
          <a:p>
            <a:pPr lvl="0"/>
            <a:endParaRPr lang="nb-NO"/>
          </a:p>
          <a:p>
            <a:pPr lvl="0">
              <a:buNone/>
            </a:pPr>
            <a:r>
              <a:rPr lang="nb-NO" sz="2400" b="1"/>
              <a:t>Daktyl:</a:t>
            </a:r>
            <a:r>
              <a:rPr lang="nb-NO" sz="2400"/>
              <a:t> </a:t>
            </a:r>
            <a:r>
              <a:rPr lang="nb-NO" sz="2400" u="sng"/>
              <a:t>Kring</a:t>
            </a:r>
            <a:r>
              <a:rPr lang="nb-NO" sz="2400"/>
              <a:t>satt av </a:t>
            </a:r>
            <a:r>
              <a:rPr lang="nb-NO" sz="2400" u="sng"/>
              <a:t>fiend</a:t>
            </a:r>
            <a:r>
              <a:rPr lang="nb-NO" sz="2400"/>
              <a:t>er, gå </a:t>
            </a:r>
            <a:r>
              <a:rPr lang="nb-NO" sz="2400" u="sng"/>
              <a:t>inn</a:t>
            </a:r>
            <a:r>
              <a:rPr lang="nb-NO" sz="2400"/>
              <a:t> i din </a:t>
            </a:r>
            <a:r>
              <a:rPr lang="nb-NO" sz="2400" u="sng"/>
              <a:t>tid</a:t>
            </a:r>
            <a:r>
              <a:rPr lang="nb-NO" sz="2400"/>
              <a:t>! </a:t>
            </a:r>
            <a:r>
              <a:rPr lang="nb-NO" sz="2400" u="sng"/>
              <a:t>Und</a:t>
            </a:r>
            <a:r>
              <a:rPr lang="nb-NO" sz="2400"/>
              <a:t>er en </a:t>
            </a:r>
            <a:r>
              <a:rPr lang="nb-NO" sz="2400" u="sng"/>
              <a:t>blod</a:t>
            </a:r>
            <a:r>
              <a:rPr lang="nb-NO" sz="2400"/>
              <a:t>ig storm – </a:t>
            </a:r>
            <a:r>
              <a:rPr lang="nb-NO" sz="2400" u="sng"/>
              <a:t>vi </a:t>
            </a:r>
            <a:r>
              <a:rPr lang="nb-NO" sz="2400"/>
              <a:t>deg til </a:t>
            </a:r>
            <a:r>
              <a:rPr lang="nb-NO" sz="2400" u="sng"/>
              <a:t>strid</a:t>
            </a:r>
            <a:r>
              <a:rPr lang="nb-NO" sz="2400"/>
              <a:t>!</a:t>
            </a:r>
          </a:p>
          <a:p>
            <a:pPr lvl="0">
              <a:buNone/>
            </a:pPr>
            <a:r>
              <a:rPr lang="nb-NO" sz="2400"/>
              <a:t>(tung - lett - lett, tung - lett lett)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Shape 173"/>
          <p:cNvSpPr txBox="1">
            <a:spLocks noGrp="1"/>
          </p:cNvSpPr>
          <p:nvPr>
            <p:ph type="title"/>
          </p:nvPr>
        </p:nvSpPr>
        <p:spPr/>
        <p:txBody>
          <a:bodyPr/>
          <a:lstStyle/>
          <a:p>
            <a:pPr lvl="0"/>
            <a:r>
              <a:rPr lang="nb-NO" sz="4000" b="0"/>
              <a:t>Allitterasjon og assonans</a:t>
            </a:r>
          </a:p>
        </p:txBody>
      </p:sp>
      <p:sp>
        <p:nvSpPr>
          <p:cNvPr id="3" name="Shape 174"/>
          <p:cNvSpPr txBox="1">
            <a:spLocks noGrp="1"/>
          </p:cNvSpPr>
          <p:nvPr>
            <p:ph type="body" idx="1"/>
          </p:nvPr>
        </p:nvSpPr>
        <p:spPr>
          <a:xfrm>
            <a:off x="457200" y="1600200"/>
            <a:ext cx="8229600" cy="4967697"/>
          </a:xfrm>
        </p:spPr>
        <p:txBody>
          <a:bodyPr/>
          <a:lstStyle/>
          <a:p>
            <a:pPr lvl="0">
              <a:buNone/>
            </a:pPr>
            <a:r>
              <a:rPr lang="nb-NO" dirty="0" smtClean="0"/>
              <a:t>«Mann </a:t>
            </a:r>
            <a:r>
              <a:rPr lang="nb-NO" dirty="0"/>
              <a:t>med </a:t>
            </a:r>
            <a:r>
              <a:rPr lang="nb-NO" dirty="0" err="1" smtClean="0"/>
              <a:t>manera</a:t>
            </a:r>
            <a:r>
              <a:rPr lang="nb-NO" dirty="0"/>
              <a:t>»</a:t>
            </a:r>
          </a:p>
          <a:p>
            <a:pPr lvl="0">
              <a:buNone/>
            </a:pPr>
            <a:r>
              <a:rPr lang="nb-NO" dirty="0" smtClean="0"/>
              <a:t>→ </a:t>
            </a:r>
            <a:r>
              <a:rPr lang="nb-NO" dirty="0"/>
              <a:t>både alliterasjon og assonans</a:t>
            </a:r>
          </a:p>
          <a:p>
            <a:pPr lvl="0"/>
            <a:endParaRPr lang="nb-NO" dirty="0"/>
          </a:p>
          <a:p>
            <a:pPr marL="457200" lvl="0" indent="-419096">
              <a:buClr>
                <a:srgbClr val="000000"/>
              </a:buClr>
              <a:buSzPct val="166666"/>
              <a:buFont typeface="Arial"/>
            </a:pPr>
            <a:r>
              <a:rPr lang="nb-NO" dirty="0" err="1"/>
              <a:t>eigentleg</a:t>
            </a:r>
            <a:r>
              <a:rPr lang="nb-NO" dirty="0"/>
              <a:t> ei form for gjentaking - av </a:t>
            </a:r>
            <a:r>
              <a:rPr lang="nb-NO" dirty="0" err="1"/>
              <a:t>lydar</a:t>
            </a:r>
            <a:endParaRPr lang="nb-NO" dirty="0"/>
          </a:p>
          <a:p>
            <a:pPr lvl="0"/>
            <a:endParaRPr lang="nb-NO" dirty="0"/>
          </a:p>
          <a:p>
            <a:pPr marL="457200" lvl="0" indent="-419096">
              <a:buClr>
                <a:srgbClr val="000000"/>
              </a:buClr>
              <a:buSzPct val="166666"/>
              <a:buFont typeface="Arial"/>
            </a:pPr>
            <a:r>
              <a:rPr lang="nb-NO" dirty="0"/>
              <a:t>både </a:t>
            </a:r>
            <a:r>
              <a:rPr lang="nb-NO" dirty="0" err="1"/>
              <a:t>forskjønnande</a:t>
            </a:r>
            <a:r>
              <a:rPr lang="nb-NO" dirty="0"/>
              <a:t> og </a:t>
            </a:r>
            <a:r>
              <a:rPr lang="nb-NO" dirty="0" err="1"/>
              <a:t>forsterkande</a:t>
            </a:r>
            <a:r>
              <a:rPr lang="nb-NO" dirty="0"/>
              <a:t>, avhengig av </a:t>
            </a:r>
            <a:r>
              <a:rPr lang="nb-NO" dirty="0" err="1"/>
              <a:t>samanhengen</a:t>
            </a:r>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Shape 179"/>
          <p:cNvSpPr txBox="1">
            <a:spLocks noGrp="1"/>
          </p:cNvSpPr>
          <p:nvPr>
            <p:ph type="title"/>
          </p:nvPr>
        </p:nvSpPr>
        <p:spPr/>
        <p:txBody>
          <a:bodyPr/>
          <a:lstStyle/>
          <a:p>
            <a:pPr lvl="0"/>
            <a:r>
              <a:rPr lang="nb-NO" sz="4000" b="0" dirty="0"/>
              <a:t>Kontrast</a:t>
            </a:r>
          </a:p>
        </p:txBody>
      </p:sp>
      <p:sp>
        <p:nvSpPr>
          <p:cNvPr id="3" name="Shape 180"/>
          <p:cNvSpPr txBox="1">
            <a:spLocks noGrp="1"/>
          </p:cNvSpPr>
          <p:nvPr>
            <p:ph type="body" idx="1"/>
          </p:nvPr>
        </p:nvSpPr>
        <p:spPr>
          <a:xfrm>
            <a:off x="457200" y="1600200"/>
            <a:ext cx="8229600" cy="4967697"/>
          </a:xfrm>
        </p:spPr>
        <p:txBody>
          <a:bodyPr/>
          <a:lstStyle/>
          <a:p>
            <a:pPr marL="495303" lvl="0" indent="-457200">
              <a:buClr>
                <a:srgbClr val="000000"/>
              </a:buClr>
              <a:buSzPct val="166666"/>
            </a:pPr>
            <a:r>
              <a:rPr lang="nb-NO" dirty="0"/>
              <a:t>sorg/ glede</a:t>
            </a:r>
          </a:p>
          <a:p>
            <a:pPr marL="457200" lvl="0" indent="-419096">
              <a:buClr>
                <a:srgbClr val="000000"/>
              </a:buClr>
              <a:buSzPct val="166666"/>
              <a:buFont typeface="Arial"/>
            </a:pPr>
            <a:r>
              <a:rPr lang="nb-NO" dirty="0"/>
              <a:t>svart/ kvit</a:t>
            </a:r>
          </a:p>
          <a:p>
            <a:pPr marL="457200" lvl="0" indent="-419096">
              <a:buClr>
                <a:srgbClr val="000000"/>
              </a:buClr>
              <a:buSzPct val="166666"/>
              <a:buFont typeface="Arial"/>
            </a:pPr>
            <a:r>
              <a:rPr lang="nb-NO" dirty="0" err="1"/>
              <a:t>forsterkande</a:t>
            </a:r>
            <a:r>
              <a:rPr lang="nb-NO" dirty="0"/>
              <a:t> og </a:t>
            </a:r>
            <a:r>
              <a:rPr lang="nb-NO" dirty="0" err="1"/>
              <a:t>forskjønnande</a:t>
            </a:r>
            <a:endParaRPr lang="nb-NO" dirty="0"/>
          </a:p>
        </p:txBody>
      </p:sp>
      <p:pic>
        <p:nvPicPr>
          <p:cNvPr id="4" name="Bilde 3"/>
          <p:cNvPicPr>
            <a:picLocks noChangeAspect="1"/>
          </p:cNvPicPr>
          <p:nvPr/>
        </p:nvPicPr>
        <p:blipFill>
          <a:blip r:embed="rId3"/>
          <a:stretch>
            <a:fillRect/>
          </a:stretch>
        </p:blipFill>
        <p:spPr>
          <a:xfrm>
            <a:off x="3124200" y="3581400"/>
            <a:ext cx="3123434" cy="2309856"/>
          </a:xfrm>
          <a:prstGeom prst="rect">
            <a:avLst/>
          </a:prstGeom>
          <a:noFill/>
          <a:ln>
            <a:noFill/>
          </a:ln>
        </p:spPr>
      </p:pic>
      <p:sp>
        <p:nvSpPr>
          <p:cNvPr id="5" name="TekstSylinder 4"/>
          <p:cNvSpPr txBox="1"/>
          <p:nvPr/>
        </p:nvSpPr>
        <p:spPr>
          <a:xfrm>
            <a:off x="4706045" y="5873761"/>
            <a:ext cx="1752600" cy="200055"/>
          </a:xfrm>
          <a:prstGeom prst="rect">
            <a:avLst/>
          </a:prstGeom>
          <a:noFill/>
        </p:spPr>
        <p:txBody>
          <a:bodyPr wrap="square" rtlCol="0">
            <a:spAutoFit/>
          </a:bodyPr>
          <a:lstStyle/>
          <a:p>
            <a:r>
              <a:rPr lang="nb-NO" sz="700" dirty="0"/>
              <a:t>Paul S. </a:t>
            </a:r>
            <a:r>
              <a:rPr lang="nb-NO" sz="700" dirty="0" smtClean="0"/>
              <a:t>Amundsen/</a:t>
            </a:r>
            <a:r>
              <a:rPr lang="nb-NO" sz="700" dirty="0" err="1" smtClean="0"/>
              <a:t>Samfoto</a:t>
            </a:r>
            <a:r>
              <a:rPr lang="nb-NO" sz="700" dirty="0" smtClean="0"/>
              <a:t>/NTB </a:t>
            </a:r>
            <a:r>
              <a:rPr lang="nb-NO" sz="700" dirty="0" err="1" smtClean="0"/>
              <a:t>scanpix</a:t>
            </a:r>
            <a:endParaRPr lang="nb-NO" sz="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Shape 185"/>
          <p:cNvSpPr txBox="1">
            <a:spLocks noGrp="1"/>
          </p:cNvSpPr>
          <p:nvPr>
            <p:ph type="title"/>
          </p:nvPr>
        </p:nvSpPr>
        <p:spPr/>
        <p:txBody>
          <a:bodyPr/>
          <a:lstStyle/>
          <a:p>
            <a:pPr lvl="0"/>
            <a:r>
              <a:rPr lang="nb-NO" sz="4000" b="0"/>
              <a:t>Positive og negative ord</a:t>
            </a:r>
          </a:p>
        </p:txBody>
      </p:sp>
      <p:sp>
        <p:nvSpPr>
          <p:cNvPr id="3" name="Shape 186"/>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dirty="0"/>
              <a:t>ord har ulik </a:t>
            </a:r>
            <a:r>
              <a:rPr lang="nb-NO" dirty="0" smtClean="0"/>
              <a:t>«</a:t>
            </a:r>
            <a:r>
              <a:rPr lang="nb-NO" dirty="0" err="1" smtClean="0"/>
              <a:t>lading</a:t>
            </a:r>
            <a:r>
              <a:rPr lang="nb-NO" dirty="0"/>
              <a:t>»</a:t>
            </a:r>
          </a:p>
          <a:p>
            <a:pPr marL="457200" lvl="0" indent="-419096">
              <a:buClr>
                <a:srgbClr val="000000"/>
              </a:buClr>
              <a:buSzPct val="166666"/>
              <a:buFont typeface="Arial"/>
            </a:pPr>
            <a:r>
              <a:rPr lang="nb-NO" dirty="0" smtClean="0"/>
              <a:t>«Invasjon»/ «</a:t>
            </a:r>
            <a:r>
              <a:rPr lang="nb-NO" dirty="0" err="1" smtClean="0"/>
              <a:t>fredsbevarande</a:t>
            </a:r>
            <a:r>
              <a:rPr lang="nb-NO" dirty="0" smtClean="0"/>
              <a:t> operasjon»</a:t>
            </a:r>
            <a:endParaRPr lang="nb-NO" dirty="0"/>
          </a:p>
          <a:p>
            <a:pPr marL="457200" lvl="0" indent="-419096">
              <a:buClr>
                <a:srgbClr val="000000"/>
              </a:buClr>
              <a:buSzPct val="166666"/>
              <a:buFont typeface="Arial"/>
            </a:pPr>
            <a:r>
              <a:rPr lang="nb-NO" dirty="0"/>
              <a:t>Kva for ord er negativt ladde i teksten på neste side?</a:t>
            </a:r>
          </a:p>
          <a:p>
            <a:pPr marL="38103" lvl="0" indent="0">
              <a:buNone/>
            </a:pPr>
            <a:endParaRPr lang="nb-NO" dirty="0"/>
          </a:p>
          <a:p>
            <a:pPr marL="38103" lvl="0" indent="0">
              <a:buNone/>
            </a:pPr>
            <a:endParaRPr lang="nb-NO" dirty="0"/>
          </a:p>
          <a:p>
            <a:pPr marL="0" lvl="0" indent="0">
              <a:buNone/>
            </a:pPr>
            <a:endParaRPr lang="nb-NO" sz="2400" dirty="0"/>
          </a:p>
        </p:txBody>
      </p:sp>
      <p:sp>
        <p:nvSpPr>
          <p:cNvPr id="4" name="Pil høyre 3"/>
          <p:cNvSpPr/>
          <p:nvPr/>
        </p:nvSpPr>
        <p:spPr>
          <a:xfrm>
            <a:off x="2483766" y="4869161"/>
            <a:ext cx="978408"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sz="4000" b="0"/>
              <a:t/>
            </a:r>
            <a:br>
              <a:rPr lang="nb-NO" sz="4000" b="0"/>
            </a:br>
            <a:r>
              <a:rPr lang="nb-NO" sz="4000" b="0"/>
              <a:t/>
            </a:r>
            <a:br>
              <a:rPr lang="nb-NO" sz="4000" b="0"/>
            </a:br>
            <a:r>
              <a:rPr lang="nb-NO" sz="4000" b="0"/>
              <a:t/>
            </a:r>
            <a:br>
              <a:rPr lang="nb-NO" sz="4000" b="0"/>
            </a:br>
            <a:r>
              <a:rPr lang="nb-NO" sz="4000" b="0"/>
              <a:t/>
            </a:r>
            <a:br>
              <a:rPr lang="nb-NO" sz="4000" b="0"/>
            </a:br>
            <a:r>
              <a:rPr lang="nb-NO" sz="4000" b="0"/>
              <a:t/>
            </a:r>
            <a:br>
              <a:rPr lang="nb-NO" sz="4000" b="0"/>
            </a:br>
            <a:r>
              <a:rPr lang="nb-NO" sz="4000" b="0"/>
              <a:t/>
            </a:r>
            <a:br>
              <a:rPr lang="nb-NO" sz="4000" b="0"/>
            </a:br>
            <a:r>
              <a:rPr lang="nb-NO" sz="4000" b="0"/>
              <a:t>Gone fishing</a:t>
            </a:r>
            <a:r>
              <a:rPr lang="nb-NO"/>
              <a:t/>
            </a:r>
            <a:br>
              <a:rPr lang="nb-NO"/>
            </a:br>
            <a:endParaRPr lang="nb-NO"/>
          </a:p>
        </p:txBody>
      </p:sp>
      <p:sp>
        <p:nvSpPr>
          <p:cNvPr id="3" name="Plassholder for tekst 2"/>
          <p:cNvSpPr txBox="1">
            <a:spLocks noGrp="1"/>
          </p:cNvSpPr>
          <p:nvPr>
            <p:ph type="body" idx="1"/>
          </p:nvPr>
        </p:nvSpPr>
        <p:spPr/>
        <p:txBody>
          <a:bodyPr/>
          <a:lstStyle/>
          <a:p>
            <a:pPr lvl="0">
              <a:buNone/>
            </a:pPr>
            <a:r>
              <a:rPr lang="nb-NO" sz="2000"/>
              <a:t>«Jeg tenker på de soldatene som aldri kommer hjem.</a:t>
            </a:r>
          </a:p>
          <a:p>
            <a:pPr lvl="0">
              <a:buNone/>
            </a:pPr>
            <a:r>
              <a:rPr lang="nb-NO" sz="2000"/>
              <a:t>Jeg tenker på foreldrene som gikk i kirken og ikke ble bønnhørt.</a:t>
            </a:r>
          </a:p>
          <a:p>
            <a:pPr lvl="0">
              <a:buNone/>
            </a:pPr>
            <a:r>
              <a:rPr lang="nb-NO" sz="2000"/>
              <a:t>Jeg tenker på det vesle lyset i det vinduet vi kjørte forbi på vei hjem</a:t>
            </a:r>
          </a:p>
          <a:p>
            <a:pPr lvl="0">
              <a:buNone/>
            </a:pPr>
            <a:r>
              <a:rPr lang="nb-NO" sz="2000"/>
              <a:t>fra en stopover i Arizona.</a:t>
            </a:r>
          </a:p>
          <a:p>
            <a:pPr lvl="0">
              <a:buNone/>
            </a:pPr>
            <a:r>
              <a:rPr lang="nb-NO" sz="2000"/>
              <a:t>Jeg tenker på det vindkastet som fikk meg til å gråte et sted</a:t>
            </a:r>
          </a:p>
          <a:p>
            <a:pPr lvl="0">
              <a:buNone/>
            </a:pPr>
            <a:r>
              <a:rPr lang="nb-NO" sz="2000"/>
              <a:t>mellom første akkord og siste trompet.»</a:t>
            </a:r>
          </a:p>
          <a:p>
            <a:pPr lvl="0">
              <a:buNone/>
            </a:pPr>
            <a:endParaRPr lang="nb-NO" sz="2000"/>
          </a:p>
          <a:p>
            <a:pPr lvl="0">
              <a:buNone/>
            </a:pPr>
            <a:r>
              <a:rPr lang="nb-NO" sz="2000"/>
              <a:t>						</a:t>
            </a:r>
            <a:r>
              <a:rPr lang="nb-NO" sz="2000" i="1"/>
              <a:t>Christensen, Stalsberg, Bones</a:t>
            </a:r>
          </a:p>
          <a:p>
            <a:pPr lvl="0"/>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Shape 35"/>
          <p:cNvSpPr txBox="1">
            <a:spLocks noGrp="1"/>
          </p:cNvSpPr>
          <p:nvPr>
            <p:ph type="title"/>
          </p:nvPr>
        </p:nvSpPr>
        <p:spPr/>
        <p:txBody>
          <a:bodyPr/>
          <a:lstStyle/>
          <a:p>
            <a:pPr lvl="0"/>
            <a:r>
              <a:rPr lang="nb-NO" sz="4000" b="0"/>
              <a:t>Verkemiddelbruk</a:t>
            </a:r>
          </a:p>
        </p:txBody>
      </p:sp>
      <p:sp>
        <p:nvSpPr>
          <p:cNvPr id="3" name="Shape 36"/>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a:t>Kvifor? </a:t>
            </a:r>
          </a:p>
          <a:p>
            <a:pPr marL="914400" lvl="1" indent="-381003">
              <a:buClr>
                <a:srgbClr val="000000"/>
              </a:buClr>
              <a:buSzPct val="80000"/>
              <a:buFont typeface="Courier New"/>
              <a:buChar char="o"/>
            </a:pPr>
            <a:r>
              <a:rPr lang="nb-NO"/>
              <a:t>for å lettare nå fram til andre menneske</a:t>
            </a:r>
          </a:p>
          <a:p>
            <a:pPr marL="533396" lvl="1" indent="0">
              <a:buNone/>
            </a:pPr>
            <a:endParaRPr lang="nb-NO"/>
          </a:p>
          <a:p>
            <a:pPr marL="457200" lvl="0" indent="-419096">
              <a:buClr>
                <a:srgbClr val="000000"/>
              </a:buClr>
              <a:buSzPct val="166666"/>
              <a:buFont typeface="Arial"/>
            </a:pPr>
            <a:r>
              <a:rPr lang="nb-NO"/>
              <a:t>Avhengig av funksjonen til teksten</a:t>
            </a:r>
          </a:p>
          <a:p>
            <a:pPr marL="0" lvl="0" indent="0">
              <a:buNone/>
            </a:pPr>
            <a:endParaRPr lang="nb-NO"/>
          </a:p>
          <a:p>
            <a:pPr lvl="0">
              <a:buNone/>
            </a:pPr>
            <a:r>
              <a:rPr lang="nb-NO"/>
              <a:t>Hugs: Det er effekten av verkemiddelet som er viktig!</a:t>
            </a:r>
          </a:p>
          <a:p>
            <a:pPr lvl="0">
              <a:buNone/>
            </a:pPr>
            <a:endParaRPr lang="nb-NO"/>
          </a:p>
          <a:p>
            <a:pPr lvl="0">
              <a:buNone/>
            </a:pPr>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Shape 191"/>
          <p:cNvSpPr txBox="1">
            <a:spLocks noGrp="1"/>
          </p:cNvSpPr>
          <p:nvPr>
            <p:ph type="title"/>
          </p:nvPr>
        </p:nvSpPr>
        <p:spPr/>
        <p:txBody>
          <a:bodyPr/>
          <a:lstStyle/>
          <a:p>
            <a:pPr lvl="0"/>
            <a:r>
              <a:rPr lang="nb-NO" sz="4000" b="0"/>
              <a:t>Onomatopoetikon</a:t>
            </a:r>
          </a:p>
        </p:txBody>
      </p:sp>
      <p:sp>
        <p:nvSpPr>
          <p:cNvPr id="3" name="Shape 192"/>
          <p:cNvSpPr txBox="1">
            <a:spLocks noGrp="1"/>
          </p:cNvSpPr>
          <p:nvPr>
            <p:ph type="body" idx="1"/>
          </p:nvPr>
        </p:nvSpPr>
        <p:spPr>
          <a:xfrm>
            <a:off x="562474" y="1600200"/>
            <a:ext cx="8229600" cy="4967697"/>
          </a:xfrm>
        </p:spPr>
        <p:txBody>
          <a:bodyPr/>
          <a:lstStyle/>
          <a:p>
            <a:pPr lvl="0">
              <a:buNone/>
            </a:pPr>
            <a:r>
              <a:rPr lang="nb-NO" dirty="0" smtClean="0"/>
              <a:t>«med </a:t>
            </a:r>
            <a:r>
              <a:rPr lang="nb-NO" dirty="0"/>
              <a:t>dunk og dyn og lange brak, </a:t>
            </a:r>
            <a:r>
              <a:rPr lang="nb-NO" dirty="0" err="1"/>
              <a:t>døyande</a:t>
            </a:r>
            <a:r>
              <a:rPr lang="nb-NO" dirty="0"/>
              <a:t> burt i </a:t>
            </a:r>
            <a:r>
              <a:rPr lang="nb-NO" dirty="0" err="1"/>
              <a:t>døyvt</a:t>
            </a:r>
            <a:r>
              <a:rPr lang="nb-NO" dirty="0"/>
              <a:t> </a:t>
            </a:r>
            <a:r>
              <a:rPr lang="nb-NO" dirty="0" smtClean="0"/>
              <a:t>dunder»</a:t>
            </a:r>
            <a:endParaRPr lang="nb-NO" dirty="0"/>
          </a:p>
          <a:p>
            <a:pPr lvl="0"/>
            <a:endParaRPr lang="nb-NO" dirty="0"/>
          </a:p>
          <a:p>
            <a:pPr lvl="0">
              <a:buNone/>
            </a:pPr>
            <a:r>
              <a:rPr lang="nb-NO" dirty="0" smtClean="0"/>
              <a:t>→ kven </a:t>
            </a:r>
            <a:r>
              <a:rPr lang="nb-NO" dirty="0"/>
              <a:t>av </a:t>
            </a:r>
            <a:r>
              <a:rPr lang="nb-NO" dirty="0" err="1"/>
              <a:t>desse</a:t>
            </a:r>
            <a:r>
              <a:rPr lang="nb-NO" dirty="0"/>
              <a:t> orda </a:t>
            </a:r>
            <a:r>
              <a:rPr lang="nb-NO" dirty="0" err="1"/>
              <a:t>hermar</a:t>
            </a:r>
            <a:r>
              <a:rPr lang="nb-NO" dirty="0"/>
              <a:t> etter </a:t>
            </a:r>
            <a:r>
              <a:rPr lang="nb-NO" dirty="0" err="1"/>
              <a:t>ein</a:t>
            </a:r>
            <a:r>
              <a:rPr lang="nb-NO" dirty="0"/>
              <a:t> lyd?</a:t>
            </a:r>
          </a:p>
          <a:p>
            <a:pPr lvl="0"/>
            <a:endParaRPr lang="nb-NO" dirty="0"/>
          </a:p>
          <a:p>
            <a:pPr marL="457200" lvl="0" indent="-419096">
              <a:buClr>
                <a:srgbClr val="000000"/>
              </a:buClr>
              <a:buSzPct val="166666"/>
              <a:buFont typeface="Arial"/>
            </a:pPr>
            <a:r>
              <a:rPr lang="nb-NO" dirty="0" err="1"/>
              <a:t>Forskjønnande</a:t>
            </a:r>
            <a:r>
              <a:rPr lang="nb-NO" dirty="0"/>
              <a:t>, men også </a:t>
            </a:r>
            <a:r>
              <a:rPr lang="nb-NO" dirty="0" err="1"/>
              <a:t>forsterkande</a:t>
            </a:r>
            <a:r>
              <a:rPr lang="nb-NO" dirty="0"/>
              <a:t> effekt</a:t>
            </a:r>
          </a:p>
          <a:p>
            <a:pPr marL="457200" lvl="0" indent="-419096">
              <a:buClr>
                <a:srgbClr val="000000"/>
              </a:buClr>
              <a:buSzPct val="166666"/>
              <a:buFont typeface="Arial"/>
            </a:pPr>
            <a:r>
              <a:rPr lang="nb-NO" dirty="0" err="1"/>
              <a:t>Skapar</a:t>
            </a:r>
            <a:r>
              <a:rPr lang="nb-NO" dirty="0"/>
              <a:t> stemning og </a:t>
            </a:r>
            <a:r>
              <a:rPr lang="nb-NO" dirty="0" err="1"/>
              <a:t>følelsar</a:t>
            </a:r>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Shape 197"/>
          <p:cNvSpPr txBox="1">
            <a:spLocks noGrp="1"/>
          </p:cNvSpPr>
          <p:nvPr>
            <p:ph type="title"/>
          </p:nvPr>
        </p:nvSpPr>
        <p:spPr/>
        <p:txBody>
          <a:bodyPr/>
          <a:lstStyle/>
          <a:p>
            <a:pPr lvl="0"/>
            <a:r>
              <a:rPr lang="nb-NO" sz="4000" b="0"/>
              <a:t>Humor</a:t>
            </a:r>
          </a:p>
        </p:txBody>
      </p:sp>
      <p:sp>
        <p:nvSpPr>
          <p:cNvPr id="3" name="Shape 198"/>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endParaRPr lang="nb-NO" dirty="0"/>
          </a:p>
          <a:p>
            <a:pPr marL="457200" lvl="0" indent="-419096">
              <a:buClr>
                <a:srgbClr val="000000"/>
              </a:buClr>
              <a:buSzPct val="166666"/>
              <a:buFont typeface="Arial"/>
            </a:pPr>
            <a:r>
              <a:rPr lang="nb-NO" dirty="0" err="1"/>
              <a:t>Lettare</a:t>
            </a:r>
            <a:r>
              <a:rPr lang="nb-NO" dirty="0"/>
              <a:t> å nå fram til folk om du får </a:t>
            </a:r>
            <a:r>
              <a:rPr lang="nb-NO" dirty="0" err="1"/>
              <a:t>dei</a:t>
            </a:r>
            <a:r>
              <a:rPr lang="nb-NO" dirty="0"/>
              <a:t> til å le</a:t>
            </a:r>
          </a:p>
          <a:p>
            <a:pPr marL="457200" lvl="0" indent="-419096">
              <a:buClr>
                <a:srgbClr val="000000"/>
              </a:buClr>
              <a:buSzPct val="166666"/>
              <a:buFont typeface="Arial"/>
            </a:pPr>
            <a:r>
              <a:rPr lang="nb-NO" dirty="0"/>
              <a:t>→</a:t>
            </a:r>
            <a:r>
              <a:rPr lang="nb-NO" dirty="0" smtClean="0"/>
              <a:t> </a:t>
            </a:r>
            <a:r>
              <a:rPr lang="nb-NO" dirty="0" err="1"/>
              <a:t>forsterkande</a:t>
            </a:r>
            <a:r>
              <a:rPr lang="nb-NO" dirty="0"/>
              <a:t> effekt</a:t>
            </a:r>
          </a:p>
          <a:p>
            <a:pPr lvl="0"/>
            <a:endParaRPr lang="nb-NO" dirty="0"/>
          </a:p>
        </p:txBody>
      </p:sp>
      <p:pic>
        <p:nvPicPr>
          <p:cNvPr id="4" name="Bilde 3"/>
          <p:cNvPicPr>
            <a:picLocks noChangeAspect="1"/>
          </p:cNvPicPr>
          <p:nvPr/>
        </p:nvPicPr>
        <p:blipFill>
          <a:blip r:embed="rId3"/>
          <a:stretch>
            <a:fillRect/>
          </a:stretch>
        </p:blipFill>
        <p:spPr>
          <a:xfrm>
            <a:off x="2843811" y="3861044"/>
            <a:ext cx="3136108" cy="2059850"/>
          </a:xfrm>
          <a:prstGeom prst="rect">
            <a:avLst/>
          </a:prstGeom>
          <a:noFill/>
          <a:ln>
            <a:noFill/>
          </a:ln>
        </p:spPr>
      </p:pic>
      <p:sp>
        <p:nvSpPr>
          <p:cNvPr id="5" name="TekstSylinder 4"/>
          <p:cNvSpPr txBox="1"/>
          <p:nvPr/>
        </p:nvSpPr>
        <p:spPr>
          <a:xfrm>
            <a:off x="4572000" y="5903399"/>
            <a:ext cx="1600200" cy="200055"/>
          </a:xfrm>
          <a:prstGeom prst="rect">
            <a:avLst/>
          </a:prstGeom>
          <a:noFill/>
        </p:spPr>
        <p:txBody>
          <a:bodyPr wrap="square" rtlCol="0">
            <a:spAutoFit/>
          </a:bodyPr>
          <a:lstStyle/>
          <a:p>
            <a:r>
              <a:rPr lang="nb-NO" sz="700" dirty="0" smtClean="0"/>
              <a:t> Håkon Mosvold Larsen/NTB </a:t>
            </a:r>
            <a:r>
              <a:rPr lang="nb-NO" sz="700" dirty="0" err="1"/>
              <a:t>scanpix</a:t>
            </a:r>
            <a:endParaRPr lang="nb-NO" sz="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Shape 203"/>
          <p:cNvSpPr txBox="1">
            <a:spLocks noGrp="1"/>
          </p:cNvSpPr>
          <p:nvPr>
            <p:ph type="title"/>
          </p:nvPr>
        </p:nvSpPr>
        <p:spPr/>
        <p:txBody>
          <a:bodyPr/>
          <a:lstStyle/>
          <a:p>
            <a:pPr lvl="0"/>
            <a:r>
              <a:rPr lang="nb-NO" sz="4000" b="0"/>
              <a:t>Ironi</a:t>
            </a:r>
          </a:p>
        </p:txBody>
      </p:sp>
      <p:sp>
        <p:nvSpPr>
          <p:cNvPr id="3" name="Shape 204"/>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dirty="0"/>
              <a:t>humoristisk effekt ved å </a:t>
            </a:r>
            <a:r>
              <a:rPr lang="nb-NO" dirty="0" err="1"/>
              <a:t>seia</a:t>
            </a:r>
            <a:r>
              <a:rPr lang="nb-NO" dirty="0"/>
              <a:t> det motsette av det </a:t>
            </a:r>
            <a:r>
              <a:rPr lang="nb-NO" dirty="0" err="1"/>
              <a:t>ein</a:t>
            </a:r>
            <a:r>
              <a:rPr lang="nb-NO" dirty="0"/>
              <a:t> meiner</a:t>
            </a:r>
          </a:p>
          <a:p>
            <a:pPr marL="914400" lvl="1" indent="-381003">
              <a:buClr>
                <a:srgbClr val="000000"/>
              </a:buClr>
              <a:buSzPct val="80000"/>
              <a:buFont typeface="Courier New"/>
              <a:buChar char="o"/>
            </a:pPr>
            <a:r>
              <a:rPr lang="nb-NO" dirty="0"/>
              <a:t>kan f.eks. </a:t>
            </a:r>
            <a:r>
              <a:rPr lang="nb-NO" dirty="0" err="1"/>
              <a:t>latterleggjere</a:t>
            </a:r>
            <a:r>
              <a:rPr lang="nb-NO" dirty="0"/>
              <a:t> </a:t>
            </a:r>
            <a:r>
              <a:rPr lang="nb-NO" dirty="0" err="1"/>
              <a:t>motstandaren</a:t>
            </a:r>
            <a:endParaRPr lang="nb-NO" dirty="0"/>
          </a:p>
          <a:p>
            <a:pPr marL="457200" lvl="0" indent="-419096">
              <a:buClr>
                <a:srgbClr val="000000"/>
              </a:buClr>
              <a:buSzPct val="166666"/>
              <a:buFont typeface="Arial"/>
            </a:pPr>
            <a:r>
              <a:rPr lang="nb-NO" dirty="0" err="1"/>
              <a:t>forsterkar</a:t>
            </a:r>
            <a:r>
              <a:rPr lang="nb-NO" dirty="0"/>
              <a:t> </a:t>
            </a:r>
            <a:r>
              <a:rPr lang="nb-NO" dirty="0" err="1"/>
              <a:t>bodskapen</a:t>
            </a:r>
            <a:endParaRPr lang="nb-NO" dirty="0"/>
          </a:p>
          <a:p>
            <a:pPr marL="457200" lvl="0" indent="-419096">
              <a:buClr>
                <a:srgbClr val="000000"/>
              </a:buClr>
              <a:buSzPct val="166666"/>
              <a:buFont typeface="Arial"/>
            </a:pPr>
            <a:r>
              <a:rPr lang="nb-NO" dirty="0"/>
              <a:t>kan </a:t>
            </a:r>
            <a:r>
              <a:rPr lang="nb-NO" dirty="0" err="1"/>
              <a:t>vera</a:t>
            </a:r>
            <a:r>
              <a:rPr lang="nb-NO" dirty="0"/>
              <a:t> </a:t>
            </a:r>
            <a:r>
              <a:rPr lang="nb-NO" dirty="0" err="1"/>
              <a:t>vanskeleg</a:t>
            </a:r>
            <a:r>
              <a:rPr lang="nb-NO" dirty="0"/>
              <a:t> å forstå</a:t>
            </a:r>
          </a:p>
          <a:p>
            <a:pPr marL="457200" lvl="0" indent="-419096">
              <a:buClr>
                <a:srgbClr val="000000"/>
              </a:buClr>
              <a:buSzPct val="166666"/>
              <a:buFont typeface="Arial"/>
            </a:pPr>
            <a:r>
              <a:rPr lang="nb-NO" dirty="0" smtClean="0"/>
              <a:t>→ </a:t>
            </a:r>
            <a:r>
              <a:rPr lang="nb-NO" dirty="0" err="1"/>
              <a:t>ver</a:t>
            </a:r>
            <a:r>
              <a:rPr lang="nb-NO" dirty="0"/>
              <a:t> forsiktig med å bruke ironi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Shape 209"/>
          <p:cNvSpPr txBox="1">
            <a:spLocks noGrp="1"/>
          </p:cNvSpPr>
          <p:nvPr>
            <p:ph type="title"/>
          </p:nvPr>
        </p:nvSpPr>
        <p:spPr/>
        <p:txBody>
          <a:bodyPr/>
          <a:lstStyle/>
          <a:p>
            <a:pPr lvl="0"/>
            <a:r>
              <a:rPr lang="nb-NO" sz="4000" b="0"/>
              <a:t>Overdriving</a:t>
            </a:r>
          </a:p>
        </p:txBody>
      </p:sp>
      <p:sp>
        <p:nvSpPr>
          <p:cNvPr id="3" name="Shape 210"/>
          <p:cNvSpPr txBox="1">
            <a:spLocks noGrp="1"/>
          </p:cNvSpPr>
          <p:nvPr>
            <p:ph type="body" idx="1"/>
          </p:nvPr>
        </p:nvSpPr>
        <p:spPr>
          <a:xfrm>
            <a:off x="457200" y="1600200"/>
            <a:ext cx="8229600" cy="4967697"/>
          </a:xfrm>
        </p:spPr>
        <p:txBody>
          <a:bodyPr/>
          <a:lstStyle/>
          <a:p>
            <a:pPr lvl="0">
              <a:buNone/>
            </a:pPr>
            <a:r>
              <a:rPr lang="nb-NO" dirty="0" smtClean="0"/>
              <a:t>«Alle </a:t>
            </a:r>
            <a:r>
              <a:rPr lang="nb-NO" dirty="0"/>
              <a:t>i den </a:t>
            </a:r>
            <a:r>
              <a:rPr lang="nb-NO" dirty="0" err="1"/>
              <a:t>vestlege</a:t>
            </a:r>
            <a:r>
              <a:rPr lang="nb-NO" dirty="0"/>
              <a:t> hemisfæren kunne jo sjå at den ballen var i mål</a:t>
            </a:r>
            <a:r>
              <a:rPr lang="nb-NO" dirty="0" smtClean="0"/>
              <a:t>!»</a:t>
            </a:r>
            <a:endParaRPr lang="nb-NO" dirty="0"/>
          </a:p>
          <a:p>
            <a:pPr lvl="0"/>
            <a:endParaRPr lang="nb-NO" dirty="0"/>
          </a:p>
          <a:p>
            <a:pPr lvl="0">
              <a:buNone/>
            </a:pPr>
            <a:r>
              <a:rPr lang="nb-NO" dirty="0" smtClean="0"/>
              <a:t>→ </a:t>
            </a:r>
            <a:r>
              <a:rPr lang="nb-NO" dirty="0" err="1"/>
              <a:t>korleis</a:t>
            </a:r>
            <a:r>
              <a:rPr lang="nb-NO" dirty="0"/>
              <a:t> forstår du denne </a:t>
            </a:r>
            <a:r>
              <a:rPr lang="nb-NO" dirty="0" err="1"/>
              <a:t>utsegna</a:t>
            </a:r>
            <a:r>
              <a:rPr lang="nb-NO" dirty="0"/>
              <a:t>?</a:t>
            </a:r>
          </a:p>
          <a:p>
            <a:pPr lvl="0"/>
            <a:endParaRPr lang="nb-NO" dirty="0"/>
          </a:p>
          <a:p>
            <a:pPr lvl="0">
              <a:buNone/>
            </a:pPr>
            <a:r>
              <a:rPr lang="nb-NO" dirty="0"/>
              <a:t>	Kan også </a:t>
            </a:r>
            <a:r>
              <a:rPr lang="nb-NO" dirty="0" err="1"/>
              <a:t>brukast</a:t>
            </a:r>
            <a:r>
              <a:rPr lang="nb-NO" dirty="0"/>
              <a:t> for å </a:t>
            </a:r>
            <a:r>
              <a:rPr lang="nb-NO" dirty="0" smtClean="0"/>
              <a:t>«svartmale» </a:t>
            </a:r>
            <a:r>
              <a:rPr lang="nb-NO" dirty="0" err="1"/>
              <a:t>ein</a:t>
            </a:r>
            <a:r>
              <a:rPr lang="nb-NO" dirty="0"/>
              <a:t> situasjon, f.eks. i debatt (men då vil </a:t>
            </a:r>
            <a:r>
              <a:rPr lang="nb-NO" dirty="0" err="1"/>
              <a:t>ein</a:t>
            </a:r>
            <a:r>
              <a:rPr lang="nb-NO" dirty="0"/>
              <a:t> gjerne </a:t>
            </a:r>
            <a:r>
              <a:rPr lang="nb-NO" dirty="0" err="1"/>
              <a:t>ikkje</a:t>
            </a:r>
            <a:r>
              <a:rPr lang="nb-NO" dirty="0"/>
              <a:t> innrømme at </a:t>
            </a:r>
            <a:r>
              <a:rPr lang="nb-NO" dirty="0" err="1"/>
              <a:t>ein</a:t>
            </a:r>
            <a:r>
              <a:rPr lang="nb-NO" dirty="0"/>
              <a:t> overdriv). </a:t>
            </a:r>
          </a:p>
          <a:p>
            <a:pPr lvl="0"/>
            <a:endParaRPr lang="nb-NO" dirty="0"/>
          </a:p>
          <a:p>
            <a:pPr lvl="0"/>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Shape 215"/>
          <p:cNvSpPr txBox="1">
            <a:spLocks noGrp="1"/>
          </p:cNvSpPr>
          <p:nvPr>
            <p:ph type="title"/>
          </p:nvPr>
        </p:nvSpPr>
        <p:spPr/>
        <p:txBody>
          <a:bodyPr/>
          <a:lstStyle/>
          <a:p>
            <a:pPr lvl="0"/>
            <a:r>
              <a:rPr lang="nb-NO" sz="4000" b="0"/>
              <a:t>Underdriving</a:t>
            </a:r>
          </a:p>
        </p:txBody>
      </p:sp>
      <p:sp>
        <p:nvSpPr>
          <p:cNvPr id="3" name="Shape 216"/>
          <p:cNvSpPr txBox="1">
            <a:spLocks noGrp="1"/>
          </p:cNvSpPr>
          <p:nvPr>
            <p:ph type="body" idx="1"/>
          </p:nvPr>
        </p:nvSpPr>
        <p:spPr>
          <a:xfrm>
            <a:off x="457200" y="1600200"/>
            <a:ext cx="8229600" cy="4967697"/>
          </a:xfrm>
        </p:spPr>
        <p:txBody>
          <a:bodyPr/>
          <a:lstStyle/>
          <a:p>
            <a:pPr lvl="0">
              <a:buNone/>
            </a:pPr>
            <a:r>
              <a:rPr lang="nb-NO" dirty="0"/>
              <a:t>	</a:t>
            </a:r>
            <a:r>
              <a:rPr lang="nb-NO" dirty="0" smtClean="0"/>
              <a:t>«</a:t>
            </a:r>
            <a:r>
              <a:rPr lang="nb-NO" dirty="0" err="1" smtClean="0"/>
              <a:t>Dommaren</a:t>
            </a:r>
            <a:r>
              <a:rPr lang="nb-NO" dirty="0" smtClean="0"/>
              <a:t> </a:t>
            </a:r>
            <a:r>
              <a:rPr lang="nb-NO" dirty="0"/>
              <a:t>var </a:t>
            </a:r>
            <a:r>
              <a:rPr lang="nb-NO" dirty="0" err="1"/>
              <a:t>ikkje</a:t>
            </a:r>
            <a:r>
              <a:rPr lang="nb-NO" dirty="0"/>
              <a:t> akkurat den </a:t>
            </a:r>
            <a:r>
              <a:rPr lang="nb-NO" dirty="0" err="1"/>
              <a:t>skarpaste</a:t>
            </a:r>
            <a:r>
              <a:rPr lang="nb-NO" dirty="0"/>
              <a:t> kniven i skuffen</a:t>
            </a:r>
            <a:r>
              <a:rPr lang="nb-NO" dirty="0" smtClean="0"/>
              <a:t>.»</a:t>
            </a:r>
            <a:endParaRPr lang="nb-NO" dirty="0"/>
          </a:p>
          <a:p>
            <a:pPr lvl="0"/>
            <a:endParaRPr lang="nb-NO" dirty="0"/>
          </a:p>
          <a:p>
            <a:pPr lvl="0">
              <a:buNone/>
            </a:pPr>
            <a:r>
              <a:rPr lang="nb-NO" dirty="0"/>
              <a:t>	</a:t>
            </a:r>
            <a:r>
              <a:rPr lang="nb-NO" dirty="0" smtClean="0"/>
              <a:t>«Det </a:t>
            </a:r>
            <a:r>
              <a:rPr lang="nb-NO" dirty="0"/>
              <a:t>var litt ugreitt å miste jobben og </a:t>
            </a:r>
            <a:r>
              <a:rPr lang="nb-NO" dirty="0" smtClean="0"/>
              <a:t>huset»</a:t>
            </a:r>
            <a:endParaRPr lang="nb-NO" dirty="0"/>
          </a:p>
          <a:p>
            <a:pPr lvl="0"/>
            <a:endParaRPr lang="nb-NO" dirty="0"/>
          </a:p>
          <a:p>
            <a:pPr lvl="0">
              <a:buNone/>
            </a:pPr>
            <a:r>
              <a:rPr lang="nb-NO" dirty="0" smtClean="0"/>
              <a:t>→ </a:t>
            </a:r>
            <a:r>
              <a:rPr lang="nb-NO" dirty="0" err="1"/>
              <a:t>korleis</a:t>
            </a:r>
            <a:r>
              <a:rPr lang="nb-NO" dirty="0"/>
              <a:t> forstår du </a:t>
            </a:r>
            <a:r>
              <a:rPr lang="nb-NO" dirty="0" err="1"/>
              <a:t>desse</a:t>
            </a:r>
            <a:r>
              <a:rPr lang="nb-NO" dirty="0"/>
              <a:t> </a:t>
            </a:r>
            <a:r>
              <a:rPr lang="nb-NO" dirty="0" err="1"/>
              <a:t>utsegnene</a:t>
            </a:r>
            <a:r>
              <a:rPr lang="nb-NO" dirty="0"/>
              <a:t>?</a:t>
            </a:r>
          </a:p>
          <a:p>
            <a:pPr lvl="0"/>
            <a:endParaRPr lang="nb-NO" dirty="0"/>
          </a:p>
          <a:p>
            <a:pPr lvl="0"/>
            <a:endParaRPr lang="nb-NO" dirty="0"/>
          </a:p>
          <a:p>
            <a:pPr lvl="0"/>
            <a:endParaRPr lang="nb-NO" dirty="0"/>
          </a:p>
          <a:p>
            <a:pPr lvl="0"/>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Shape 221"/>
          <p:cNvSpPr txBox="1">
            <a:spLocks noGrp="1"/>
          </p:cNvSpPr>
          <p:nvPr>
            <p:ph type="title"/>
          </p:nvPr>
        </p:nvSpPr>
        <p:spPr/>
        <p:txBody>
          <a:bodyPr/>
          <a:lstStyle/>
          <a:p>
            <a:pPr lvl="0"/>
            <a:r>
              <a:rPr lang="nb-NO" sz="4000" b="0"/>
              <a:t>Ordspel</a:t>
            </a:r>
          </a:p>
        </p:txBody>
      </p:sp>
      <p:sp>
        <p:nvSpPr>
          <p:cNvPr id="3" name="Shape 222"/>
          <p:cNvSpPr txBox="1">
            <a:spLocks noGrp="1"/>
          </p:cNvSpPr>
          <p:nvPr>
            <p:ph type="body" idx="1"/>
          </p:nvPr>
        </p:nvSpPr>
        <p:spPr>
          <a:xfrm>
            <a:off x="457200" y="1600200"/>
            <a:ext cx="8229600" cy="4967697"/>
          </a:xfrm>
        </p:spPr>
        <p:txBody>
          <a:bodyPr/>
          <a:lstStyle/>
          <a:p>
            <a:pPr lvl="0">
              <a:buNone/>
            </a:pPr>
            <a:r>
              <a:rPr lang="nb-NO" dirty="0"/>
              <a:t>	</a:t>
            </a:r>
            <a:r>
              <a:rPr lang="nb-NO" dirty="0" smtClean="0"/>
              <a:t>«Har </a:t>
            </a:r>
            <a:r>
              <a:rPr lang="nb-NO" dirty="0"/>
              <a:t>du </a:t>
            </a:r>
            <a:r>
              <a:rPr lang="nb-NO" dirty="0" err="1"/>
              <a:t>høyrt</a:t>
            </a:r>
            <a:r>
              <a:rPr lang="nb-NO" dirty="0"/>
              <a:t> om møtet i </a:t>
            </a:r>
            <a:r>
              <a:rPr lang="nb-NO" dirty="0" err="1"/>
              <a:t>dykkarforeininga</a:t>
            </a:r>
            <a:r>
              <a:rPr lang="nb-NO" dirty="0"/>
              <a:t>? Ingen dukka opp</a:t>
            </a:r>
            <a:r>
              <a:rPr lang="nb-NO" dirty="0" smtClean="0"/>
              <a:t>.»</a:t>
            </a:r>
            <a:endParaRPr lang="nb-NO" dirty="0"/>
          </a:p>
          <a:p>
            <a:pPr lvl="0">
              <a:buNone/>
            </a:pPr>
            <a:endParaRPr lang="nb-NO" dirty="0"/>
          </a:p>
          <a:p>
            <a:pPr marL="457200" lvl="0" indent="-419096">
              <a:buClr>
                <a:srgbClr val="000000"/>
              </a:buClr>
              <a:buSzPct val="166666"/>
              <a:buFont typeface="Arial"/>
            </a:pPr>
            <a:r>
              <a:rPr lang="nb-NO" dirty="0"/>
              <a:t>Humoren ligg i leik med ord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Shape 227"/>
          <p:cNvSpPr txBox="1">
            <a:spLocks noGrp="1"/>
          </p:cNvSpPr>
          <p:nvPr>
            <p:ph type="title"/>
          </p:nvPr>
        </p:nvSpPr>
        <p:spPr/>
        <p:txBody>
          <a:bodyPr/>
          <a:lstStyle/>
          <a:p>
            <a:pPr lvl="0"/>
            <a:r>
              <a:rPr lang="nb-NO" sz="4000" b="0"/>
              <a:t>Kontaminasjon</a:t>
            </a:r>
          </a:p>
        </p:txBody>
      </p:sp>
      <p:sp>
        <p:nvSpPr>
          <p:cNvPr id="3" name="Shape 228"/>
          <p:cNvSpPr txBox="1">
            <a:spLocks noGrp="1"/>
          </p:cNvSpPr>
          <p:nvPr>
            <p:ph type="body" idx="1"/>
          </p:nvPr>
        </p:nvSpPr>
        <p:spPr>
          <a:xfrm>
            <a:off x="457200" y="1600200"/>
            <a:ext cx="8229600" cy="4967697"/>
          </a:xfrm>
        </p:spPr>
        <p:txBody>
          <a:bodyPr/>
          <a:lstStyle/>
          <a:p>
            <a:pPr lvl="0">
              <a:buNone/>
            </a:pPr>
            <a:r>
              <a:rPr lang="nb-NO" dirty="0"/>
              <a:t>	</a:t>
            </a:r>
            <a:r>
              <a:rPr lang="nb-NO" dirty="0" smtClean="0"/>
              <a:t>«</a:t>
            </a:r>
            <a:r>
              <a:rPr lang="nb-NO" dirty="0" err="1" smtClean="0"/>
              <a:t>Bodskapen</a:t>
            </a:r>
            <a:r>
              <a:rPr lang="nb-NO" dirty="0" smtClean="0"/>
              <a:t> </a:t>
            </a:r>
            <a:r>
              <a:rPr lang="nb-NO" dirty="0" err="1"/>
              <a:t>spreidde</a:t>
            </a:r>
            <a:r>
              <a:rPr lang="nb-NO" dirty="0"/>
              <a:t> seg som kniv i varmt </a:t>
            </a:r>
            <a:r>
              <a:rPr lang="nb-NO" dirty="0" smtClean="0"/>
              <a:t>smør»</a:t>
            </a:r>
            <a:endParaRPr lang="nb-NO" dirty="0"/>
          </a:p>
          <a:p>
            <a:pPr lvl="0">
              <a:buNone/>
            </a:pPr>
            <a:r>
              <a:rPr lang="nb-NO" dirty="0" smtClean="0"/>
              <a:t>→ «å </a:t>
            </a:r>
            <a:r>
              <a:rPr lang="nb-NO" dirty="0" err="1"/>
              <a:t>spreie</a:t>
            </a:r>
            <a:r>
              <a:rPr lang="nb-NO" dirty="0"/>
              <a:t> seg som eld i tørt </a:t>
            </a:r>
            <a:r>
              <a:rPr lang="nb-NO" dirty="0" smtClean="0"/>
              <a:t>gras»</a:t>
            </a:r>
            <a:endParaRPr lang="nb-NO" dirty="0"/>
          </a:p>
          <a:p>
            <a:pPr lvl="0">
              <a:buNone/>
            </a:pPr>
            <a:r>
              <a:rPr lang="nb-NO" dirty="0" smtClean="0"/>
              <a:t>→ «kniv </a:t>
            </a:r>
            <a:r>
              <a:rPr lang="nb-NO" dirty="0"/>
              <a:t>i varmt </a:t>
            </a:r>
            <a:r>
              <a:rPr lang="nb-NO" dirty="0" smtClean="0"/>
              <a:t>smør»</a:t>
            </a:r>
            <a:endParaRPr lang="nb-NO" dirty="0"/>
          </a:p>
          <a:p>
            <a:pPr marL="0" lvl="0" indent="0">
              <a:buNone/>
            </a:pPr>
            <a:endParaRPr lang="nb-NO" dirty="0"/>
          </a:p>
          <a:p>
            <a:pPr lvl="0">
              <a:buNone/>
            </a:pPr>
            <a:r>
              <a:rPr lang="nb-NO" sz="2400" dirty="0"/>
              <a:t>OBS - mange </a:t>
            </a:r>
            <a:r>
              <a:rPr lang="nb-NO" sz="2400" dirty="0" err="1"/>
              <a:t>kontaminasjonar</a:t>
            </a:r>
            <a:r>
              <a:rPr lang="nb-NO" sz="2400" dirty="0"/>
              <a:t> er </a:t>
            </a:r>
            <a:r>
              <a:rPr lang="nb-NO" sz="2400" dirty="0" err="1"/>
              <a:t>ikkje</a:t>
            </a:r>
            <a:r>
              <a:rPr lang="nb-NO" sz="2400" dirty="0"/>
              <a:t> alltid tilsikta - det er lett å trø feil</a:t>
            </a:r>
          </a:p>
          <a:p>
            <a:pPr lvl="0">
              <a:buNone/>
            </a:pPr>
            <a:r>
              <a:rPr lang="nb-NO" sz="2400" dirty="0"/>
              <a:t>	</a:t>
            </a:r>
            <a:r>
              <a:rPr lang="nb-NO" sz="2400" dirty="0" smtClean="0"/>
              <a:t>(→ </a:t>
            </a:r>
            <a:r>
              <a:rPr lang="nb-NO" sz="2400" dirty="0"/>
              <a:t>kor mange reagerer på denne kontaminasjonen </a:t>
            </a:r>
            <a:r>
              <a:rPr lang="nb-NO" sz="2400" dirty="0" err="1"/>
              <a:t>øvst</a:t>
            </a:r>
            <a:r>
              <a:rPr lang="nb-NO" sz="2400" dirty="0"/>
              <a:t> på dette lysbildet?)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Shape 233"/>
          <p:cNvSpPr txBox="1">
            <a:spLocks noGrp="1"/>
          </p:cNvSpPr>
          <p:nvPr>
            <p:ph type="title"/>
          </p:nvPr>
        </p:nvSpPr>
        <p:spPr/>
        <p:txBody>
          <a:bodyPr/>
          <a:lstStyle/>
          <a:p>
            <a:pPr lvl="0"/>
            <a:r>
              <a:rPr lang="nb-NO" sz="4000" b="0"/>
              <a:t>Appell til ein mottakar</a:t>
            </a:r>
          </a:p>
        </p:txBody>
      </p:sp>
      <p:sp>
        <p:nvSpPr>
          <p:cNvPr id="3" name="Shape 234"/>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sz="2800" dirty="0" err="1"/>
              <a:t>Forsterkar</a:t>
            </a:r>
            <a:r>
              <a:rPr lang="nb-NO" sz="2800" dirty="0"/>
              <a:t> </a:t>
            </a:r>
            <a:r>
              <a:rPr lang="nb-NO" sz="2800" dirty="0" err="1"/>
              <a:t>bodskapen</a:t>
            </a:r>
            <a:r>
              <a:rPr lang="nb-NO" sz="2800" dirty="0"/>
              <a:t> gjennom å vende seg direkte til </a:t>
            </a:r>
            <a:r>
              <a:rPr lang="nb-NO" sz="2800" dirty="0" err="1"/>
              <a:t>lesaren</a:t>
            </a:r>
            <a:endParaRPr lang="nb-NO" sz="2800" dirty="0"/>
          </a:p>
          <a:p>
            <a:pPr marL="457200" lvl="0" indent="-419096">
              <a:buClr>
                <a:srgbClr val="000000"/>
              </a:buClr>
              <a:buSzPct val="166666"/>
              <a:buFont typeface="Arial"/>
            </a:pPr>
            <a:r>
              <a:rPr lang="nb-NO" sz="2800" dirty="0"/>
              <a:t>Imperativformer: </a:t>
            </a:r>
            <a:r>
              <a:rPr lang="nb-NO" sz="2800" dirty="0" smtClean="0"/>
              <a:t>«Løp </a:t>
            </a:r>
            <a:r>
              <a:rPr lang="nb-NO" sz="2800" dirty="0"/>
              <a:t>og kjøp</a:t>
            </a:r>
            <a:r>
              <a:rPr lang="nb-NO" sz="2800" dirty="0" smtClean="0"/>
              <a:t>!»</a:t>
            </a:r>
            <a:endParaRPr lang="nb-NO" sz="2800" dirty="0"/>
          </a:p>
          <a:p>
            <a:pPr marL="457200" lvl="0" indent="-419096">
              <a:buClr>
                <a:srgbClr val="000000"/>
              </a:buClr>
              <a:buSzPct val="166666"/>
              <a:buFont typeface="Arial"/>
            </a:pPr>
            <a:r>
              <a:rPr lang="nb-NO" sz="2800" dirty="0" smtClean="0"/>
              <a:t>«Du» </a:t>
            </a:r>
            <a:r>
              <a:rPr lang="nb-NO" sz="2800" dirty="0"/>
              <a:t>eller </a:t>
            </a:r>
            <a:r>
              <a:rPr lang="nb-NO" sz="2800" dirty="0" smtClean="0"/>
              <a:t>«de</a:t>
            </a:r>
            <a:r>
              <a:rPr lang="nb-NO" sz="2800" dirty="0"/>
              <a:t>»</a:t>
            </a:r>
          </a:p>
        </p:txBody>
      </p:sp>
      <p:pic>
        <p:nvPicPr>
          <p:cNvPr id="4" name="Bilde 3"/>
          <p:cNvPicPr>
            <a:picLocks noChangeAspect="1"/>
          </p:cNvPicPr>
          <p:nvPr/>
        </p:nvPicPr>
        <p:blipFill>
          <a:blip r:embed="rId3"/>
          <a:stretch>
            <a:fillRect/>
          </a:stretch>
        </p:blipFill>
        <p:spPr>
          <a:xfrm>
            <a:off x="5364089" y="3861044"/>
            <a:ext cx="2770632" cy="2002536"/>
          </a:xfrm>
          <a:prstGeom prst="rect">
            <a:avLst/>
          </a:prstGeom>
          <a:noFill/>
          <a:ln>
            <a:noFill/>
          </a:ln>
        </p:spPr>
      </p:pic>
      <p:sp>
        <p:nvSpPr>
          <p:cNvPr id="5" name="TekstSylinder 4"/>
          <p:cNvSpPr txBox="1"/>
          <p:nvPr/>
        </p:nvSpPr>
        <p:spPr>
          <a:xfrm>
            <a:off x="6658161" y="5846085"/>
            <a:ext cx="1752600" cy="200055"/>
          </a:xfrm>
          <a:prstGeom prst="rect">
            <a:avLst/>
          </a:prstGeom>
          <a:noFill/>
        </p:spPr>
        <p:txBody>
          <a:bodyPr wrap="square" rtlCol="0">
            <a:spAutoFit/>
          </a:bodyPr>
          <a:lstStyle/>
          <a:p>
            <a:r>
              <a:rPr lang="nb-NO" sz="700" dirty="0" err="1"/>
              <a:t>Hatem</a:t>
            </a:r>
            <a:r>
              <a:rPr lang="nb-NO" sz="700" dirty="0"/>
              <a:t> Moussa/AP Photo/NTB </a:t>
            </a:r>
            <a:r>
              <a:rPr lang="nb-NO" sz="700" dirty="0" err="1"/>
              <a:t>scanpix</a:t>
            </a:r>
            <a:endParaRPr lang="nb-NO" sz="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Shape 239"/>
          <p:cNvSpPr txBox="1">
            <a:spLocks noGrp="1"/>
          </p:cNvSpPr>
          <p:nvPr>
            <p:ph type="title"/>
          </p:nvPr>
        </p:nvSpPr>
        <p:spPr/>
        <p:txBody>
          <a:bodyPr/>
          <a:lstStyle/>
          <a:p>
            <a:pPr lvl="0"/>
            <a:r>
              <a:rPr lang="nb-NO" sz="4000" b="0"/>
              <a:t>Påkalling</a:t>
            </a:r>
          </a:p>
        </p:txBody>
      </p:sp>
      <p:sp>
        <p:nvSpPr>
          <p:cNvPr id="3" name="Shape 240"/>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dirty="0"/>
              <a:t>teksten vender seg til </a:t>
            </a:r>
            <a:r>
              <a:rPr lang="nb-NO" dirty="0" err="1"/>
              <a:t>ein</a:t>
            </a:r>
            <a:r>
              <a:rPr lang="nb-NO" dirty="0"/>
              <a:t> </a:t>
            </a:r>
            <a:r>
              <a:rPr lang="nb-NO" dirty="0" err="1"/>
              <a:t>annan</a:t>
            </a:r>
            <a:r>
              <a:rPr lang="nb-NO" dirty="0"/>
              <a:t> enn </a:t>
            </a:r>
            <a:r>
              <a:rPr lang="nb-NO" dirty="0" err="1"/>
              <a:t>lesaren</a:t>
            </a:r>
            <a:r>
              <a:rPr lang="nb-NO" dirty="0"/>
              <a:t>: </a:t>
            </a:r>
          </a:p>
          <a:p>
            <a:pPr marL="914400" lvl="1" indent="-381003">
              <a:buClr>
                <a:srgbClr val="000000"/>
              </a:buClr>
              <a:buSzPct val="80000"/>
              <a:buFont typeface="Courier New"/>
              <a:buChar char="o"/>
            </a:pPr>
            <a:r>
              <a:rPr lang="nb-NO" sz="3200" dirty="0"/>
              <a:t>Til Gud eller </a:t>
            </a:r>
            <a:r>
              <a:rPr lang="nb-NO" sz="3200" dirty="0" err="1"/>
              <a:t>eit</a:t>
            </a:r>
            <a:r>
              <a:rPr lang="nb-NO" sz="3200" dirty="0"/>
              <a:t> udefinert </a:t>
            </a:r>
            <a:r>
              <a:rPr lang="nb-NO" sz="3200" dirty="0" smtClean="0"/>
              <a:t>«</a:t>
            </a:r>
            <a:r>
              <a:rPr lang="nb-NO" sz="3200" dirty="0" err="1" smtClean="0"/>
              <a:t>nokon</a:t>
            </a:r>
            <a:r>
              <a:rPr lang="nb-NO" sz="3200" dirty="0"/>
              <a:t>»</a:t>
            </a:r>
          </a:p>
          <a:p>
            <a:pPr marL="914400" lvl="1" indent="-381003">
              <a:buClr>
                <a:srgbClr val="000000"/>
              </a:buClr>
              <a:buSzPct val="80000"/>
              <a:buFont typeface="Courier New"/>
              <a:buChar char="o"/>
            </a:pPr>
            <a:r>
              <a:rPr lang="nb-NO" sz="3200" dirty="0"/>
              <a:t>Til </a:t>
            </a:r>
            <a:r>
              <a:rPr lang="nb-NO" sz="3200" dirty="0" err="1"/>
              <a:t>ein</a:t>
            </a:r>
            <a:r>
              <a:rPr lang="nb-NO" sz="3200" dirty="0"/>
              <a:t> person: </a:t>
            </a:r>
          </a:p>
          <a:p>
            <a:pPr marL="1371600" lvl="2" indent="-381003">
              <a:buClr>
                <a:srgbClr val="000000"/>
              </a:buClr>
              <a:buSzPct val="80000"/>
              <a:buFont typeface="Wingdings"/>
              <a:buChar char="§"/>
            </a:pPr>
            <a:r>
              <a:rPr lang="nb-NO" dirty="0"/>
              <a:t>Diktet </a:t>
            </a:r>
            <a:r>
              <a:rPr lang="nb-NO" i="1" dirty="0"/>
              <a:t>Holdeplass</a:t>
            </a:r>
            <a:r>
              <a:rPr lang="nb-NO" dirty="0"/>
              <a:t>: </a:t>
            </a:r>
            <a:r>
              <a:rPr lang="nb-NO" dirty="0" smtClean="0"/>
              <a:t>«Som </a:t>
            </a:r>
            <a:r>
              <a:rPr lang="nb-NO" dirty="0"/>
              <a:t>dere må fryse, </a:t>
            </a:r>
            <a:r>
              <a:rPr lang="nb-NO" dirty="0" smtClean="0"/>
              <a:t>jenter»</a:t>
            </a:r>
            <a:endParaRPr lang="nb-NO" dirty="0"/>
          </a:p>
          <a:p>
            <a:pPr lvl="0"/>
            <a:endParaRPr lang="nb-NO" dirty="0"/>
          </a:p>
          <a:p>
            <a:pPr lvl="0"/>
            <a:endParaRPr lang="nb-NO" dirty="0"/>
          </a:p>
          <a:p>
            <a:pPr lvl="0"/>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Shape 245"/>
          <p:cNvSpPr txBox="1">
            <a:spLocks noGrp="1"/>
          </p:cNvSpPr>
          <p:nvPr>
            <p:ph type="title"/>
          </p:nvPr>
        </p:nvSpPr>
        <p:spPr/>
        <p:txBody>
          <a:bodyPr/>
          <a:lstStyle/>
          <a:p>
            <a:pPr lvl="0"/>
            <a:r>
              <a:rPr lang="nb-NO" sz="4000" b="0"/>
              <a:t>Retoriske spørsmål</a:t>
            </a:r>
          </a:p>
        </p:txBody>
      </p:sp>
      <p:sp>
        <p:nvSpPr>
          <p:cNvPr id="3" name="Shape 246"/>
          <p:cNvSpPr txBox="1">
            <a:spLocks noGrp="1"/>
          </p:cNvSpPr>
          <p:nvPr>
            <p:ph type="body" idx="1"/>
          </p:nvPr>
        </p:nvSpPr>
        <p:spPr>
          <a:xfrm>
            <a:off x="457200" y="1600200"/>
            <a:ext cx="8229600" cy="4565105"/>
          </a:xfrm>
        </p:spPr>
        <p:txBody>
          <a:bodyPr/>
          <a:lstStyle/>
          <a:p>
            <a:pPr lvl="0">
              <a:buNone/>
            </a:pPr>
            <a:r>
              <a:rPr lang="nb-NO" dirty="0"/>
              <a:t>	</a:t>
            </a:r>
            <a:r>
              <a:rPr lang="nb-NO" sz="2400" dirty="0"/>
              <a:t>«Må Aker Brygge ligge under vatn før vi forstår at vi må redusere klimagassutsleppa?»</a:t>
            </a:r>
          </a:p>
          <a:p>
            <a:pPr lvl="0"/>
            <a:endParaRPr lang="nb-NO" dirty="0"/>
          </a:p>
          <a:p>
            <a:pPr marL="457200" lvl="0" indent="-419096">
              <a:buClr>
                <a:srgbClr val="000000"/>
              </a:buClr>
              <a:buSzPct val="166666"/>
              <a:buFont typeface="Arial"/>
            </a:pPr>
            <a:r>
              <a:rPr lang="nb-NO" dirty="0"/>
              <a:t>vender seg til </a:t>
            </a:r>
            <a:r>
              <a:rPr lang="nb-NO" dirty="0" err="1"/>
              <a:t>lesaren</a:t>
            </a:r>
            <a:r>
              <a:rPr lang="nb-NO" dirty="0"/>
              <a:t> gjennom å stille spørsmål som har </a:t>
            </a:r>
            <a:r>
              <a:rPr lang="nb-NO" dirty="0" err="1"/>
              <a:t>eit</a:t>
            </a:r>
            <a:r>
              <a:rPr lang="nb-NO" dirty="0"/>
              <a:t> </a:t>
            </a:r>
            <a:r>
              <a:rPr lang="nb-NO" dirty="0" err="1"/>
              <a:t>innlysande</a:t>
            </a:r>
            <a:r>
              <a:rPr lang="nb-NO" dirty="0"/>
              <a:t> svar, </a:t>
            </a:r>
          </a:p>
          <a:p>
            <a:pPr marL="457200" lvl="0" indent="-419096">
              <a:buClr>
                <a:srgbClr val="000000"/>
              </a:buClr>
              <a:buSzPct val="166666"/>
              <a:buFont typeface="Arial"/>
            </a:pPr>
            <a:r>
              <a:rPr lang="nb-NO" dirty="0"/>
              <a:t>eller som </a:t>
            </a:r>
            <a:r>
              <a:rPr lang="nb-NO" dirty="0" err="1"/>
              <a:t>ikkje</a:t>
            </a:r>
            <a:r>
              <a:rPr lang="nb-NO" dirty="0"/>
              <a:t> har </a:t>
            </a:r>
            <a:r>
              <a:rPr lang="nb-NO" dirty="0" err="1"/>
              <a:t>eit</a:t>
            </a:r>
            <a:r>
              <a:rPr lang="nb-NO" dirty="0"/>
              <a:t> klart svar</a:t>
            </a:r>
          </a:p>
          <a:p>
            <a:pPr lvl="0"/>
            <a:endParaRPr lang="nb-NO" dirty="0"/>
          </a:p>
          <a:p>
            <a:pPr lvl="0">
              <a:buNone/>
            </a:pPr>
            <a:r>
              <a:rPr lang="nb-NO" dirty="0" smtClean="0"/>
              <a:t>→ </a:t>
            </a:r>
            <a:r>
              <a:rPr lang="nb-NO" dirty="0"/>
              <a:t>Unngå å bruke det for </a:t>
            </a:r>
            <a:r>
              <a:rPr lang="nb-NO" dirty="0" err="1"/>
              <a:t>mykje</a:t>
            </a:r>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Shape 41"/>
          <p:cNvSpPr txBox="1">
            <a:spLocks noGrp="1"/>
          </p:cNvSpPr>
          <p:nvPr>
            <p:ph type="title"/>
          </p:nvPr>
        </p:nvSpPr>
        <p:spPr/>
        <p:txBody>
          <a:bodyPr/>
          <a:lstStyle/>
          <a:p>
            <a:pPr lvl="0"/>
            <a:r>
              <a:rPr lang="nb-NO" sz="4000" b="0"/>
              <a:t>Verkemiddel i oppbygging av tekst</a:t>
            </a:r>
          </a:p>
        </p:txBody>
      </p:sp>
      <p:sp>
        <p:nvSpPr>
          <p:cNvPr id="3" name="Shape 42"/>
          <p:cNvSpPr txBox="1">
            <a:spLocks noGrp="1"/>
          </p:cNvSpPr>
          <p:nvPr>
            <p:ph type="body" idx="1"/>
          </p:nvPr>
        </p:nvSpPr>
        <p:spPr>
          <a:xfrm>
            <a:off x="457200" y="1600200"/>
            <a:ext cx="8229600" cy="4967697"/>
          </a:xfrm>
        </p:spPr>
        <p:txBody>
          <a:bodyPr/>
          <a:lstStyle/>
          <a:p>
            <a:pPr lvl="0">
              <a:buNone/>
            </a:pPr>
            <a:r>
              <a:rPr lang="nb-NO"/>
              <a:t>I sakprosa:</a:t>
            </a:r>
          </a:p>
          <a:p>
            <a:pPr lvl="0">
              <a:buNone/>
            </a:pPr>
            <a:endParaRPr lang="nb-NO"/>
          </a:p>
          <a:p>
            <a:pPr marL="457200" lvl="0" indent="-419096">
              <a:buClr>
                <a:srgbClr val="000000"/>
              </a:buClr>
              <a:buSzPct val="166666"/>
              <a:buFont typeface="Arial"/>
            </a:pPr>
            <a:r>
              <a:rPr lang="nb-NO"/>
              <a:t>Det viktigaste fyrst</a:t>
            </a:r>
          </a:p>
          <a:p>
            <a:pPr marL="533396" lvl="1" indent="0">
              <a:buNone/>
            </a:pPr>
            <a:r>
              <a:rPr lang="nb-NO" sz="3200"/>
              <a:t>- Eit påbod i nyheitsartiklar</a:t>
            </a:r>
          </a:p>
          <a:p>
            <a:pPr marL="533396" lvl="1" indent="0">
              <a:buNone/>
            </a:pPr>
            <a:endParaRPr lang="nb-NO" sz="3200"/>
          </a:p>
          <a:p>
            <a:pPr marL="457200" lvl="0" indent="-419096">
              <a:buClr>
                <a:srgbClr val="000000"/>
              </a:buClr>
              <a:buSzPct val="166666"/>
              <a:buFont typeface="Arial"/>
            </a:pPr>
            <a:r>
              <a:rPr lang="nb-NO"/>
              <a:t>Eller spare viktige poeng til slutt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Shape 251"/>
          <p:cNvSpPr txBox="1">
            <a:spLocks noGrp="1"/>
          </p:cNvSpPr>
          <p:nvPr>
            <p:ph type="title"/>
          </p:nvPr>
        </p:nvSpPr>
        <p:spPr/>
        <p:txBody>
          <a:bodyPr/>
          <a:lstStyle/>
          <a:p>
            <a:pPr lvl="0"/>
            <a:r>
              <a:rPr lang="nb-NO" sz="4000" b="0"/>
              <a:t>Verkemiddel som viser ut over seg sjølv</a:t>
            </a:r>
          </a:p>
        </p:txBody>
      </p:sp>
      <p:sp>
        <p:nvSpPr>
          <p:cNvPr id="3" name="Shape 252"/>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endParaRPr lang="nb-NO"/>
          </a:p>
          <a:p>
            <a:pPr marL="457200" lvl="0" indent="-419096">
              <a:buClr>
                <a:srgbClr val="000000"/>
              </a:buClr>
              <a:buSzPct val="166666"/>
              <a:buFont typeface="Arial"/>
            </a:pPr>
            <a:r>
              <a:rPr lang="nb-NO"/>
              <a:t>Fører tankane i ei bestemt retning</a:t>
            </a:r>
          </a:p>
          <a:p>
            <a:pPr marL="457200" lvl="0" indent="-419096">
              <a:buClr>
                <a:srgbClr val="000000"/>
              </a:buClr>
              <a:buSzPct val="166666"/>
              <a:buFont typeface="Arial"/>
            </a:pPr>
            <a:r>
              <a:rPr lang="nb-NO"/>
              <a:t>gir teksten ei ekstra tyding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Shape 257"/>
          <p:cNvSpPr txBox="1">
            <a:spLocks noGrp="1"/>
          </p:cNvSpPr>
          <p:nvPr>
            <p:ph type="title"/>
          </p:nvPr>
        </p:nvSpPr>
        <p:spPr/>
        <p:txBody>
          <a:bodyPr/>
          <a:lstStyle/>
          <a:p>
            <a:pPr lvl="0"/>
            <a:r>
              <a:rPr lang="nb-NO" b="0"/>
              <a:t>Metafor</a:t>
            </a:r>
          </a:p>
        </p:txBody>
      </p:sp>
      <p:sp>
        <p:nvSpPr>
          <p:cNvPr id="3" name="Shape 258"/>
          <p:cNvSpPr txBox="1">
            <a:spLocks noGrp="1"/>
          </p:cNvSpPr>
          <p:nvPr>
            <p:ph type="body" idx="1"/>
          </p:nvPr>
        </p:nvSpPr>
        <p:spPr>
          <a:xfrm>
            <a:off x="457200" y="1600200"/>
            <a:ext cx="8229600" cy="4967697"/>
          </a:xfrm>
        </p:spPr>
        <p:txBody>
          <a:bodyPr/>
          <a:lstStyle/>
          <a:p>
            <a:pPr lvl="0">
              <a:buNone/>
            </a:pPr>
            <a:r>
              <a:rPr lang="nb-NO"/>
              <a:t>«Det snør himmelsk korrekturlakk over feilstavet sommer»</a:t>
            </a:r>
          </a:p>
          <a:p>
            <a:pPr lvl="0">
              <a:buNone/>
            </a:pPr>
            <a:endParaRPr lang="nb-NO"/>
          </a:p>
          <a:p>
            <a:pPr marL="457200" lvl="0" indent="-419096">
              <a:buClr>
                <a:srgbClr val="000000"/>
              </a:buClr>
              <a:buSzPct val="166666"/>
              <a:buFont typeface="Arial"/>
            </a:pPr>
            <a:r>
              <a:rPr lang="nb-NO"/>
              <a:t>Får sagt meir enn ordet «snø»</a:t>
            </a:r>
          </a:p>
          <a:p>
            <a:pPr lvl="0"/>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Shape 263"/>
          <p:cNvSpPr txBox="1">
            <a:spLocks noGrp="1"/>
          </p:cNvSpPr>
          <p:nvPr>
            <p:ph type="title"/>
          </p:nvPr>
        </p:nvSpPr>
        <p:spPr/>
        <p:txBody>
          <a:bodyPr/>
          <a:lstStyle/>
          <a:p>
            <a:pPr lvl="0"/>
            <a:r>
              <a:rPr lang="nb-NO" b="0"/>
              <a:t>Metafor blir til klisjé</a:t>
            </a:r>
          </a:p>
        </p:txBody>
      </p:sp>
      <p:sp>
        <p:nvSpPr>
          <p:cNvPr id="3" name="Shape 264"/>
          <p:cNvSpPr txBox="1">
            <a:spLocks noGrp="1"/>
          </p:cNvSpPr>
          <p:nvPr>
            <p:ph type="body" idx="1"/>
          </p:nvPr>
        </p:nvSpPr>
        <p:spPr>
          <a:xfrm>
            <a:off x="457200" y="1600200"/>
            <a:ext cx="8229600" cy="4967697"/>
          </a:xfrm>
        </p:spPr>
        <p:txBody>
          <a:bodyPr/>
          <a:lstStyle/>
          <a:p>
            <a:pPr lvl="0">
              <a:buNone/>
            </a:pPr>
            <a:r>
              <a:rPr lang="nb-NO" sz="2400" dirty="0"/>
              <a:t>«</a:t>
            </a:r>
            <a:r>
              <a:rPr lang="nb-NO" sz="2400" dirty="0" err="1"/>
              <a:t>Meir</a:t>
            </a:r>
            <a:r>
              <a:rPr lang="nb-NO" sz="2400" dirty="0"/>
              <a:t> </a:t>
            </a:r>
            <a:r>
              <a:rPr lang="nb-NO" sz="2400" dirty="0" err="1"/>
              <a:t>pengar</a:t>
            </a:r>
            <a:r>
              <a:rPr lang="nb-NO" sz="2400" dirty="0"/>
              <a:t> til </a:t>
            </a:r>
            <a:r>
              <a:rPr lang="nb-NO" sz="2400" dirty="0" err="1"/>
              <a:t>eldrebølgja</a:t>
            </a:r>
            <a:r>
              <a:rPr lang="nb-NO" sz="2400" dirty="0"/>
              <a:t>»</a:t>
            </a:r>
          </a:p>
          <a:p>
            <a:pPr lvl="0">
              <a:buNone/>
            </a:pPr>
            <a:r>
              <a:rPr lang="nb-NO" sz="2400" dirty="0" smtClean="0"/>
              <a:t>→ </a:t>
            </a:r>
            <a:r>
              <a:rPr lang="nb-NO" sz="2400" dirty="0" err="1"/>
              <a:t>tenkjer</a:t>
            </a:r>
            <a:r>
              <a:rPr lang="nb-NO" sz="2400" dirty="0"/>
              <a:t> du over at ordet «</a:t>
            </a:r>
            <a:r>
              <a:rPr lang="nb-NO" sz="2400" dirty="0" err="1"/>
              <a:t>eldrebølgje</a:t>
            </a:r>
            <a:r>
              <a:rPr lang="nb-NO" sz="2400" dirty="0"/>
              <a:t>» er </a:t>
            </a:r>
            <a:r>
              <a:rPr lang="nb-NO" sz="2400" dirty="0" err="1"/>
              <a:t>ein</a:t>
            </a:r>
            <a:r>
              <a:rPr lang="nb-NO" sz="2400" dirty="0"/>
              <a:t> metafor?</a:t>
            </a:r>
          </a:p>
          <a:p>
            <a:pPr lvl="0">
              <a:buNone/>
            </a:pPr>
            <a:r>
              <a:rPr lang="nb-NO" sz="2400" dirty="0" smtClean="0"/>
              <a:t>→ </a:t>
            </a:r>
            <a:r>
              <a:rPr lang="nb-NO" sz="2400" dirty="0" err="1"/>
              <a:t>klisjéar</a:t>
            </a:r>
            <a:r>
              <a:rPr lang="nb-NO" sz="2400" dirty="0"/>
              <a:t> er </a:t>
            </a:r>
            <a:r>
              <a:rPr lang="nb-NO" sz="2400" dirty="0" err="1"/>
              <a:t>metaforar</a:t>
            </a:r>
            <a:r>
              <a:rPr lang="nb-NO" sz="2400" dirty="0"/>
              <a:t> som har gått inn i ordforrådet som </a:t>
            </a:r>
            <a:r>
              <a:rPr lang="nb-NO" sz="2400" dirty="0" err="1"/>
              <a:t>kjende</a:t>
            </a:r>
            <a:r>
              <a:rPr lang="nb-NO" sz="2400" dirty="0"/>
              <a:t> uttrykk</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320225"/>
            <a:ext cx="2565047" cy="2565047"/>
          </a:xfrm>
          <a:prstGeom prst="rect">
            <a:avLst/>
          </a:prstGeom>
          <a:noFill/>
          <a:ln>
            <a:noFill/>
          </a:ln>
        </p:spPr>
      </p:pic>
      <p:sp>
        <p:nvSpPr>
          <p:cNvPr id="5" name="TekstSylinder 4"/>
          <p:cNvSpPr txBox="1"/>
          <p:nvPr/>
        </p:nvSpPr>
        <p:spPr>
          <a:xfrm>
            <a:off x="4876800" y="5868113"/>
            <a:ext cx="1066800" cy="200055"/>
          </a:xfrm>
          <a:prstGeom prst="rect">
            <a:avLst/>
          </a:prstGeom>
          <a:noFill/>
        </p:spPr>
        <p:txBody>
          <a:bodyPr wrap="square" rtlCol="0">
            <a:spAutoFit/>
          </a:bodyPr>
          <a:lstStyle/>
          <a:p>
            <a:r>
              <a:rPr lang="nb-NO" sz="700" dirty="0" err="1" smtClean="0"/>
              <a:t>Kstudija</a:t>
            </a:r>
            <a:r>
              <a:rPr lang="nb-NO" sz="700" dirty="0" smtClean="0"/>
              <a:t>/</a:t>
            </a:r>
            <a:r>
              <a:rPr lang="nb-NO" sz="700" dirty="0" err="1" smtClean="0"/>
              <a:t>Shutterstock</a:t>
            </a:r>
            <a:endParaRPr lang="nb-NO" sz="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Shape 269"/>
          <p:cNvSpPr txBox="1">
            <a:spLocks noGrp="1"/>
          </p:cNvSpPr>
          <p:nvPr>
            <p:ph type="title"/>
          </p:nvPr>
        </p:nvSpPr>
        <p:spPr/>
        <p:txBody>
          <a:bodyPr/>
          <a:lstStyle/>
          <a:p>
            <a:pPr lvl="0"/>
            <a:r>
              <a:rPr lang="nb-NO" b="0"/>
              <a:t>Denotasjon og konnotasjon </a:t>
            </a:r>
          </a:p>
        </p:txBody>
      </p:sp>
      <p:pic>
        <p:nvPicPr>
          <p:cNvPr id="4" name="Bilde 3"/>
          <p:cNvPicPr>
            <a:picLocks noChangeAspect="1"/>
          </p:cNvPicPr>
          <p:nvPr/>
        </p:nvPicPr>
        <p:blipFill>
          <a:blip r:embed="rId3"/>
          <a:stretch>
            <a:fillRect/>
          </a:stretch>
        </p:blipFill>
        <p:spPr>
          <a:xfrm>
            <a:off x="1043604" y="1900114"/>
            <a:ext cx="6624736" cy="39037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Shape 275"/>
          <p:cNvSpPr txBox="1">
            <a:spLocks noGrp="1"/>
          </p:cNvSpPr>
          <p:nvPr>
            <p:ph type="title"/>
          </p:nvPr>
        </p:nvSpPr>
        <p:spPr/>
        <p:txBody>
          <a:bodyPr/>
          <a:lstStyle/>
          <a:p>
            <a:pPr lvl="0"/>
            <a:r>
              <a:rPr lang="nb-NO" sz="4000" b="0"/>
              <a:t>Samanlikning</a:t>
            </a:r>
          </a:p>
        </p:txBody>
      </p:sp>
      <p:sp>
        <p:nvSpPr>
          <p:cNvPr id="3" name="Shape 276"/>
          <p:cNvSpPr txBox="1">
            <a:spLocks noGrp="1"/>
          </p:cNvSpPr>
          <p:nvPr>
            <p:ph type="body" idx="1"/>
          </p:nvPr>
        </p:nvSpPr>
        <p:spPr>
          <a:xfrm>
            <a:off x="457200" y="1600200"/>
            <a:ext cx="8458200" cy="4967697"/>
          </a:xfrm>
        </p:spPr>
        <p:txBody>
          <a:bodyPr/>
          <a:lstStyle/>
          <a:p>
            <a:pPr marL="457200" lvl="0" indent="-419096">
              <a:buClr>
                <a:srgbClr val="000000"/>
              </a:buClr>
              <a:buSzPct val="166666"/>
              <a:buFont typeface="Arial"/>
            </a:pPr>
            <a:endParaRPr lang="nb-NO" dirty="0"/>
          </a:p>
          <a:p>
            <a:pPr marL="457200" lvl="0" indent="-419096">
              <a:buClr>
                <a:srgbClr val="000000"/>
              </a:buClr>
              <a:buSzPct val="166666"/>
              <a:buFont typeface="Arial"/>
            </a:pPr>
            <a:r>
              <a:rPr lang="nb-NO" dirty="0" smtClean="0"/>
              <a:t>«Barnet </a:t>
            </a:r>
            <a:r>
              <a:rPr lang="nb-NO" dirty="0"/>
              <a:t>smilte som ei </a:t>
            </a:r>
            <a:r>
              <a:rPr lang="nb-NO" dirty="0" smtClean="0"/>
              <a:t>sol»</a:t>
            </a:r>
            <a:endParaRPr lang="nb-NO" dirty="0"/>
          </a:p>
          <a:p>
            <a:pPr marL="38103" lvl="0" indent="0">
              <a:buNone/>
            </a:pPr>
            <a:endParaRPr lang="nb-NO" dirty="0"/>
          </a:p>
          <a:p>
            <a:pPr marL="457200" lvl="0" indent="-419096">
              <a:buClr>
                <a:srgbClr val="000000"/>
              </a:buClr>
              <a:buSzPct val="166666"/>
              <a:buFont typeface="Arial"/>
            </a:pPr>
            <a:r>
              <a:rPr lang="nb-NO" dirty="0" smtClean="0"/>
              <a:t>«Det </a:t>
            </a:r>
            <a:r>
              <a:rPr lang="nb-NO" dirty="0" err="1"/>
              <a:t>small</a:t>
            </a:r>
            <a:r>
              <a:rPr lang="nb-NO" dirty="0"/>
              <a:t> i eksospotta som </a:t>
            </a:r>
            <a:r>
              <a:rPr lang="nb-NO" dirty="0" err="1"/>
              <a:t>eit</a:t>
            </a:r>
            <a:r>
              <a:rPr lang="nb-NO" dirty="0"/>
              <a:t> </a:t>
            </a:r>
            <a:r>
              <a:rPr lang="nb-NO" dirty="0" smtClean="0"/>
              <a:t>maskingevær»</a:t>
            </a:r>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Shape 281"/>
          <p:cNvSpPr txBox="1">
            <a:spLocks noGrp="1"/>
          </p:cNvSpPr>
          <p:nvPr>
            <p:ph type="title"/>
          </p:nvPr>
        </p:nvSpPr>
        <p:spPr/>
        <p:txBody>
          <a:bodyPr anchorCtr="1"/>
          <a:lstStyle/>
          <a:p>
            <a:pPr lvl="0" algn="ctr"/>
            <a:r>
              <a:rPr lang="nb-NO" sz="4000" b="0"/>
              <a:t>Symbol</a:t>
            </a:r>
          </a:p>
        </p:txBody>
      </p:sp>
      <p:sp>
        <p:nvSpPr>
          <p:cNvPr id="3" name="Shape 282"/>
          <p:cNvSpPr txBox="1">
            <a:spLocks noGrp="1"/>
          </p:cNvSpPr>
          <p:nvPr>
            <p:ph type="body" idx="1"/>
          </p:nvPr>
        </p:nvSpPr>
        <p:spPr>
          <a:xfrm>
            <a:off x="457200" y="1600200"/>
            <a:ext cx="8229600" cy="4967697"/>
          </a:xfrm>
        </p:spPr>
        <p:txBody>
          <a:bodyPr/>
          <a:lstStyle/>
          <a:p>
            <a:pPr marL="495303" lvl="0" indent="-457200">
              <a:buClr>
                <a:srgbClr val="000000"/>
              </a:buClr>
              <a:buSzPct val="166666"/>
            </a:pPr>
            <a:r>
              <a:rPr lang="nb-NO"/>
              <a:t>allment kjende i ein kultur</a:t>
            </a:r>
          </a:p>
          <a:p>
            <a:pPr marL="457200" lvl="0" indent="-419096">
              <a:buClr>
                <a:srgbClr val="000000"/>
              </a:buClr>
              <a:buSzPct val="166666"/>
              <a:buFont typeface="Arial"/>
            </a:pPr>
            <a:r>
              <a:rPr lang="nb-NO"/>
              <a:t>ikkje personlege assosiasjonar</a:t>
            </a:r>
          </a:p>
        </p:txBody>
      </p:sp>
      <p:pic>
        <p:nvPicPr>
          <p:cNvPr id="4" name="Bilde 3"/>
          <p:cNvPicPr>
            <a:picLocks noChangeAspect="1"/>
          </p:cNvPicPr>
          <p:nvPr/>
        </p:nvPicPr>
        <p:blipFill>
          <a:blip r:embed="rId3"/>
          <a:stretch>
            <a:fillRect/>
          </a:stretch>
        </p:blipFill>
        <p:spPr>
          <a:xfrm>
            <a:off x="1331640" y="3861044"/>
            <a:ext cx="5822003" cy="1337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Shape 287"/>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endParaRPr lang="nb-NO"/>
          </a:p>
          <a:p>
            <a:pPr marL="457200" lvl="0" indent="-419096">
              <a:buClr>
                <a:srgbClr val="000000"/>
              </a:buClr>
              <a:buSzPct val="166666"/>
              <a:buFont typeface="Arial"/>
            </a:pPr>
            <a:r>
              <a:rPr lang="nb-NO"/>
              <a:t>Ei forteljing som skal forståast i overført tyding</a:t>
            </a:r>
          </a:p>
          <a:p>
            <a:pPr marL="38103" lvl="0" indent="0">
              <a:buNone/>
            </a:pPr>
            <a:endParaRPr lang="nb-NO"/>
          </a:p>
          <a:p>
            <a:pPr marL="457200" lvl="0" indent="-419096">
              <a:buClr>
                <a:srgbClr val="000000"/>
              </a:buClr>
              <a:buSzPct val="166666"/>
              <a:buFont typeface="Arial"/>
            </a:pPr>
            <a:r>
              <a:rPr lang="nb-NO"/>
              <a:t>Smart måte å formidle ein moral </a:t>
            </a:r>
          </a:p>
          <a:p>
            <a:pPr lvl="0"/>
            <a:endParaRPr lang="nb-NO"/>
          </a:p>
          <a:p>
            <a:pPr lvl="0"/>
            <a:endParaRPr lang="nb-NO"/>
          </a:p>
        </p:txBody>
      </p:sp>
      <p:sp>
        <p:nvSpPr>
          <p:cNvPr id="3" name="Shape 288"/>
          <p:cNvSpPr txBox="1">
            <a:spLocks noGrp="1"/>
          </p:cNvSpPr>
          <p:nvPr>
            <p:ph type="title"/>
          </p:nvPr>
        </p:nvSpPr>
        <p:spPr/>
        <p:txBody>
          <a:bodyPr/>
          <a:lstStyle/>
          <a:p>
            <a:pPr lvl="0"/>
            <a:r>
              <a:rPr lang="nb-NO" sz="4000" b="0"/>
              <a:t>Allegori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Shape 293"/>
          <p:cNvSpPr txBox="1">
            <a:spLocks noGrp="1"/>
          </p:cNvSpPr>
          <p:nvPr>
            <p:ph type="title"/>
          </p:nvPr>
        </p:nvSpPr>
        <p:spPr/>
        <p:txBody>
          <a:bodyPr/>
          <a:lstStyle/>
          <a:p>
            <a:pPr lvl="0"/>
            <a:r>
              <a:rPr lang="nb-NO" sz="4000" b="0"/>
              <a:t>Besjeling </a:t>
            </a:r>
          </a:p>
        </p:txBody>
      </p:sp>
      <p:sp>
        <p:nvSpPr>
          <p:cNvPr id="3" name="Shape 294"/>
          <p:cNvSpPr txBox="1">
            <a:spLocks noGrp="1"/>
          </p:cNvSpPr>
          <p:nvPr>
            <p:ph type="body" idx="1"/>
          </p:nvPr>
        </p:nvSpPr>
        <p:spPr>
          <a:xfrm>
            <a:off x="457200" y="1600200"/>
            <a:ext cx="8229600" cy="4967697"/>
          </a:xfrm>
        </p:spPr>
        <p:txBody>
          <a:bodyPr/>
          <a:lstStyle/>
          <a:p>
            <a:pPr lvl="0">
              <a:buNone/>
            </a:pPr>
            <a:r>
              <a:rPr lang="nb-NO" sz="2400"/>
              <a:t>«Myrstrå vipper, bøyer sig mot øst og vest</a:t>
            </a:r>
          </a:p>
          <a:p>
            <a:pPr lvl="0">
              <a:buNone/>
            </a:pPr>
            <a:r>
              <a:rPr lang="nb-NO" sz="2400"/>
              <a:t>og hvisker.»</a:t>
            </a:r>
          </a:p>
          <a:p>
            <a:pPr lvl="0">
              <a:buNone/>
            </a:pPr>
            <a:endParaRPr lang="nb-NO" sz="2400"/>
          </a:p>
          <a:p>
            <a:pPr marL="457200" lvl="0" indent="-419096">
              <a:buClr>
                <a:srgbClr val="000000"/>
              </a:buClr>
              <a:buSzPct val="166666"/>
              <a:buFont typeface="Arial"/>
            </a:pPr>
            <a:r>
              <a:rPr lang="nb-NO" sz="2400"/>
              <a:t>Ein konkret gjentand blir tillagt menneskelege eigenskapar</a:t>
            </a:r>
          </a:p>
          <a:p>
            <a:pPr lvl="0"/>
            <a:endParaRPr lang="nb-NO"/>
          </a:p>
          <a:p>
            <a:pPr lvl="0"/>
            <a:endParaRPr lang="nb-NO" u="sng"/>
          </a:p>
        </p:txBody>
      </p:sp>
      <p:pic>
        <p:nvPicPr>
          <p:cNvPr id="4" name="Bilde 3"/>
          <p:cNvPicPr>
            <a:picLocks noChangeAspect="1"/>
          </p:cNvPicPr>
          <p:nvPr/>
        </p:nvPicPr>
        <p:blipFill>
          <a:blip r:embed="rId3"/>
          <a:stretch>
            <a:fillRect/>
          </a:stretch>
        </p:blipFill>
        <p:spPr>
          <a:xfrm>
            <a:off x="2971800" y="3657600"/>
            <a:ext cx="3117335" cy="2215042"/>
          </a:xfrm>
          <a:prstGeom prst="rect">
            <a:avLst/>
          </a:prstGeom>
          <a:noFill/>
          <a:ln>
            <a:noFill/>
          </a:ln>
        </p:spPr>
      </p:pic>
      <p:sp>
        <p:nvSpPr>
          <p:cNvPr id="5" name="TekstSylinder 4"/>
          <p:cNvSpPr txBox="1"/>
          <p:nvPr/>
        </p:nvSpPr>
        <p:spPr>
          <a:xfrm>
            <a:off x="5029200" y="5855147"/>
            <a:ext cx="1219200" cy="200055"/>
          </a:xfrm>
          <a:prstGeom prst="rect">
            <a:avLst/>
          </a:prstGeom>
          <a:noFill/>
        </p:spPr>
        <p:txBody>
          <a:bodyPr wrap="square" rtlCol="0">
            <a:spAutoFit/>
          </a:bodyPr>
          <a:lstStyle/>
          <a:p>
            <a:r>
              <a:rPr lang="da-DK" sz="700" dirty="0"/>
              <a:t>Fotograf O. Væring Eftf. AS</a:t>
            </a:r>
            <a:endParaRPr lang="nb-NO" sz="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Shape 299"/>
          <p:cNvSpPr txBox="1">
            <a:spLocks noGrp="1"/>
          </p:cNvSpPr>
          <p:nvPr>
            <p:ph type="title"/>
          </p:nvPr>
        </p:nvSpPr>
        <p:spPr/>
        <p:txBody>
          <a:bodyPr/>
          <a:lstStyle/>
          <a:p>
            <a:pPr lvl="0"/>
            <a:r>
              <a:rPr lang="nb-NO" sz="4000" b="0"/>
              <a:t>Personifikasjon</a:t>
            </a:r>
          </a:p>
        </p:txBody>
      </p:sp>
      <p:sp>
        <p:nvSpPr>
          <p:cNvPr id="3" name="Shape 300"/>
          <p:cNvSpPr txBox="1">
            <a:spLocks noGrp="1"/>
          </p:cNvSpPr>
          <p:nvPr>
            <p:ph type="body" idx="1"/>
          </p:nvPr>
        </p:nvSpPr>
        <p:spPr>
          <a:xfrm>
            <a:off x="457200" y="1600200"/>
            <a:ext cx="8229600" cy="4967697"/>
          </a:xfrm>
        </p:spPr>
        <p:txBody>
          <a:bodyPr/>
          <a:lstStyle/>
          <a:p>
            <a:pPr lvl="0">
              <a:buNone/>
            </a:pPr>
            <a:r>
              <a:rPr lang="nb-NO"/>
              <a:t>«Fru Fortuna» = lykka</a:t>
            </a:r>
          </a:p>
          <a:p>
            <a:pPr lvl="0">
              <a:buNone/>
            </a:pPr>
            <a:r>
              <a:rPr lang="nb-NO"/>
              <a:t>«Mannen med ljåen» = døden</a:t>
            </a:r>
          </a:p>
          <a:p>
            <a:pPr lvl="0"/>
            <a:endParaRPr lang="nb-NO"/>
          </a:p>
          <a:p>
            <a:pPr marL="457200" lvl="0" indent="-419096">
              <a:buClr>
                <a:srgbClr val="000000"/>
              </a:buClr>
              <a:buSzPct val="166666"/>
              <a:buFont typeface="Arial"/>
            </a:pPr>
            <a:r>
              <a:rPr lang="nb-NO"/>
              <a:t>abstakte omgrep (døden, lykka) blir omtala som personar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Shape 305"/>
          <p:cNvSpPr txBox="1">
            <a:spLocks noGrp="1"/>
          </p:cNvSpPr>
          <p:nvPr>
            <p:ph type="title"/>
          </p:nvPr>
        </p:nvSpPr>
        <p:spPr/>
        <p:txBody>
          <a:bodyPr/>
          <a:lstStyle/>
          <a:p>
            <a:pPr lvl="0"/>
            <a:r>
              <a:rPr lang="nb-NO" sz="4000" b="0"/>
              <a:t>Intertekstualitet og allusjon</a:t>
            </a:r>
          </a:p>
        </p:txBody>
      </p:sp>
      <p:sp>
        <p:nvSpPr>
          <p:cNvPr id="3" name="Shape 306"/>
          <p:cNvSpPr txBox="1">
            <a:spLocks noGrp="1"/>
          </p:cNvSpPr>
          <p:nvPr>
            <p:ph type="body" idx="1"/>
          </p:nvPr>
        </p:nvSpPr>
        <p:spPr>
          <a:xfrm>
            <a:off x="304800" y="1600200"/>
            <a:ext cx="8382000" cy="4967697"/>
          </a:xfrm>
        </p:spPr>
        <p:txBody>
          <a:bodyPr/>
          <a:lstStyle/>
          <a:p>
            <a:pPr lvl="0">
              <a:buNone/>
            </a:pPr>
            <a:r>
              <a:rPr lang="nb-NO" dirty="0"/>
              <a:t>Kva for tekst </a:t>
            </a:r>
            <a:r>
              <a:rPr lang="nb-NO" dirty="0" err="1"/>
              <a:t>tenkjer</a:t>
            </a:r>
            <a:r>
              <a:rPr lang="nb-NO" dirty="0"/>
              <a:t> du på når du høyrer uttrykket «furet, værbitt»?</a:t>
            </a:r>
          </a:p>
          <a:p>
            <a:pPr lvl="0"/>
            <a:endParaRPr lang="nb-NO" dirty="0"/>
          </a:p>
          <a:p>
            <a:pPr lvl="0">
              <a:buNone/>
            </a:pPr>
            <a:r>
              <a:rPr lang="nb-NO" dirty="0" smtClean="0"/>
              <a:t>→ </a:t>
            </a:r>
            <a:r>
              <a:rPr lang="nb-NO" dirty="0" err="1"/>
              <a:t>ein</a:t>
            </a:r>
            <a:r>
              <a:rPr lang="nb-NO" dirty="0"/>
              <a:t> tekst «låner» </a:t>
            </a:r>
            <a:r>
              <a:rPr lang="nb-NO" dirty="0" err="1"/>
              <a:t>noko</a:t>
            </a:r>
            <a:r>
              <a:rPr lang="nb-NO" dirty="0"/>
              <a:t> </a:t>
            </a:r>
            <a:r>
              <a:rPr lang="nb-NO" dirty="0" err="1"/>
              <a:t>frå</a:t>
            </a:r>
            <a:r>
              <a:rPr lang="nb-NO" dirty="0"/>
              <a:t> </a:t>
            </a:r>
            <a:r>
              <a:rPr lang="nb-NO" dirty="0" err="1"/>
              <a:t>ein</a:t>
            </a:r>
            <a:r>
              <a:rPr lang="nb-NO" dirty="0"/>
              <a:t> </a:t>
            </a:r>
            <a:r>
              <a:rPr lang="nb-NO" dirty="0" err="1"/>
              <a:t>annan</a:t>
            </a:r>
            <a:endParaRPr lang="nb-N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Shape 47"/>
          <p:cNvSpPr txBox="1">
            <a:spLocks noGrp="1"/>
          </p:cNvSpPr>
          <p:nvPr>
            <p:ph type="title"/>
          </p:nvPr>
        </p:nvSpPr>
        <p:spPr/>
        <p:txBody>
          <a:bodyPr/>
          <a:lstStyle/>
          <a:p>
            <a:pPr lvl="0"/>
            <a:r>
              <a:rPr lang="nb-NO" b="0"/>
              <a:t>I fiksjonen</a:t>
            </a:r>
          </a:p>
        </p:txBody>
      </p:sp>
      <p:sp>
        <p:nvSpPr>
          <p:cNvPr id="3" name="Shape 48"/>
          <p:cNvSpPr txBox="1">
            <a:spLocks noGrp="1"/>
          </p:cNvSpPr>
          <p:nvPr>
            <p:ph type="body" idx="1"/>
          </p:nvPr>
        </p:nvSpPr>
        <p:spPr>
          <a:xfrm>
            <a:off x="457200" y="1600200"/>
            <a:ext cx="8229600" cy="4967697"/>
          </a:xfrm>
        </p:spPr>
        <p:txBody>
          <a:bodyPr/>
          <a:lstStyle/>
          <a:p>
            <a:pPr lvl="0">
              <a:buNone/>
            </a:pPr>
            <a:r>
              <a:rPr lang="nb-NO" b="1" dirty="0"/>
              <a:t>Episk tekst: </a:t>
            </a:r>
          </a:p>
          <a:p>
            <a:pPr marL="457200" lvl="0" indent="-419096">
              <a:buClr>
                <a:srgbClr val="000000"/>
              </a:buClr>
              <a:buSzPct val="166666"/>
              <a:buFont typeface="Arial"/>
            </a:pPr>
            <a:r>
              <a:rPr lang="nb-NO" dirty="0"/>
              <a:t>Presenterer </a:t>
            </a:r>
            <a:r>
              <a:rPr lang="nb-NO" dirty="0" err="1"/>
              <a:t>hovudperson</a:t>
            </a:r>
            <a:r>
              <a:rPr lang="nb-NO" dirty="0"/>
              <a:t> og konflikt </a:t>
            </a:r>
            <a:r>
              <a:rPr lang="nb-NO" dirty="0" err="1"/>
              <a:t>tidleg</a:t>
            </a:r>
            <a:endParaRPr lang="nb-NO" dirty="0"/>
          </a:p>
          <a:p>
            <a:pPr marL="457200" lvl="0" indent="-419096">
              <a:buClr>
                <a:srgbClr val="000000"/>
              </a:buClr>
              <a:buSzPct val="166666"/>
              <a:buFont typeface="Arial"/>
            </a:pPr>
            <a:r>
              <a:rPr lang="nb-NO" dirty="0"/>
              <a:t>Anslag, </a:t>
            </a:r>
            <a:r>
              <a:rPr lang="nb-NO" dirty="0" err="1"/>
              <a:t>frå</a:t>
            </a:r>
            <a:r>
              <a:rPr lang="nb-NO" dirty="0"/>
              <a:t> </a:t>
            </a:r>
            <a:r>
              <a:rPr lang="nb-NO" i="1" dirty="0"/>
              <a:t>Hodejegerne</a:t>
            </a:r>
            <a:r>
              <a:rPr lang="nb-NO" dirty="0"/>
              <a:t>: </a:t>
            </a:r>
          </a:p>
          <a:p>
            <a:pPr lvl="0">
              <a:buNone/>
            </a:pPr>
            <a:r>
              <a:rPr lang="nb-NO" dirty="0"/>
              <a:t> </a:t>
            </a:r>
            <a:r>
              <a:rPr lang="nb-NO" sz="2000" dirty="0" smtClean="0"/>
              <a:t>«Mitt </a:t>
            </a:r>
            <a:r>
              <a:rPr lang="nb-NO" sz="2000" dirty="0"/>
              <a:t>navn er Roger Brown, og jeg er 1.68. Man trenger ikke psykolog for å forstå at det må kompenseres</a:t>
            </a:r>
            <a:r>
              <a:rPr lang="nb-NO" sz="2000" dirty="0" smtClean="0"/>
              <a:t>.»</a:t>
            </a:r>
            <a:endParaRPr lang="nb-NO" sz="2000" dirty="0"/>
          </a:p>
          <a:p>
            <a:pPr marL="457200" lvl="0" indent="-419096">
              <a:buClr>
                <a:srgbClr val="000000"/>
              </a:buClr>
              <a:buSzPct val="166666"/>
              <a:buFont typeface="Arial"/>
            </a:pPr>
            <a:r>
              <a:rPr lang="nb-NO" dirty="0"/>
              <a:t>Spenningsoppbygging</a:t>
            </a:r>
          </a:p>
          <a:p>
            <a:pPr marL="457200" lvl="0" indent="-419096">
              <a:buClr>
                <a:srgbClr val="000000"/>
              </a:buClr>
              <a:buSzPct val="166666"/>
              <a:buFont typeface="Arial"/>
            </a:pPr>
            <a:r>
              <a:rPr lang="nb-NO" dirty="0" smtClean="0"/>
              <a:t>→ </a:t>
            </a:r>
            <a:r>
              <a:rPr lang="nb-NO" dirty="0"/>
              <a:t>blir ofte også brukt i dokumentarsjangeren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Shape 53"/>
          <p:cNvSpPr txBox="1">
            <a:spLocks noGrp="1"/>
          </p:cNvSpPr>
          <p:nvPr>
            <p:ph type="title"/>
          </p:nvPr>
        </p:nvSpPr>
        <p:spPr/>
        <p:txBody>
          <a:bodyPr/>
          <a:lstStyle/>
          <a:p>
            <a:pPr lvl="0"/>
            <a:r>
              <a:rPr lang="nb-NO" sz="4000" b="0"/>
              <a:t>Sirkelkomposisjon</a:t>
            </a:r>
          </a:p>
        </p:txBody>
      </p:sp>
      <p:sp>
        <p:nvSpPr>
          <p:cNvPr id="3" name="Shape 54"/>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a:t>Teksten startar og sluttar på same måte</a:t>
            </a:r>
          </a:p>
          <a:p>
            <a:pPr marL="457200" lvl="0" indent="-419096">
              <a:buClr>
                <a:srgbClr val="000000"/>
              </a:buClr>
              <a:buSzPct val="166666"/>
              <a:buFont typeface="Arial"/>
            </a:pPr>
            <a:r>
              <a:rPr lang="nb-NO"/>
              <a:t>Skapar ei heilheit</a:t>
            </a:r>
          </a:p>
          <a:p>
            <a:pPr marL="457200" lvl="0" indent="-419096">
              <a:buClr>
                <a:srgbClr val="000000"/>
              </a:buClr>
              <a:buSzPct val="166666"/>
              <a:buFont typeface="Arial"/>
            </a:pPr>
            <a:r>
              <a:rPr lang="nb-NO"/>
              <a:t>Understrekar eit viktig poeng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Shape 59"/>
          <p:cNvSpPr txBox="1">
            <a:spLocks noGrp="1"/>
          </p:cNvSpPr>
          <p:nvPr>
            <p:ph type="title"/>
          </p:nvPr>
        </p:nvSpPr>
        <p:spPr/>
        <p:txBody>
          <a:bodyPr/>
          <a:lstStyle/>
          <a:p>
            <a:pPr lvl="0"/>
            <a:r>
              <a:rPr lang="nb-NO" sz="4000" b="0"/>
              <a:t>In medias res</a:t>
            </a:r>
          </a:p>
        </p:txBody>
      </p:sp>
      <p:sp>
        <p:nvSpPr>
          <p:cNvPr id="3" name="Shape 60"/>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a:t>Handlinga startar utan at personar, stad eller tid er presentert: </a:t>
            </a:r>
          </a:p>
          <a:p>
            <a:pPr marL="38103" lvl="0" indent="0">
              <a:buNone/>
            </a:pPr>
            <a:r>
              <a:rPr lang="nb-NO" sz="2400"/>
              <a:t>«</a:t>
            </a:r>
            <a:r>
              <a:rPr lang="nb-NO" sz="1800"/>
              <a:t>Noen tid etter at han hadde sagt ordet pause, ble jeg gal og havnet på sykehus.» </a:t>
            </a:r>
          </a:p>
          <a:p>
            <a:pPr marL="38103" lvl="0" indent="0" algn="r">
              <a:buNone/>
            </a:pPr>
            <a:r>
              <a:rPr lang="nb-NO" sz="1600"/>
              <a:t>Starten på </a:t>
            </a:r>
            <a:r>
              <a:rPr lang="nb-NO" sz="1600" i="1"/>
              <a:t>Sommeren uten menn </a:t>
            </a:r>
            <a:r>
              <a:rPr lang="nb-NO" sz="1600"/>
              <a:t>av Siri Hustvedt</a:t>
            </a:r>
          </a:p>
        </p:txBody>
      </p:sp>
      <p:pic>
        <p:nvPicPr>
          <p:cNvPr id="4" name="Bilde 3"/>
          <p:cNvPicPr>
            <a:picLocks noChangeAspect="1"/>
          </p:cNvPicPr>
          <p:nvPr/>
        </p:nvPicPr>
        <p:blipFill>
          <a:blip r:embed="rId3"/>
          <a:stretch>
            <a:fillRect/>
          </a:stretch>
        </p:blipFill>
        <p:spPr>
          <a:xfrm>
            <a:off x="3491883" y="3933053"/>
            <a:ext cx="1912641" cy="1944215"/>
          </a:xfrm>
          <a:prstGeom prst="rect">
            <a:avLst/>
          </a:prstGeom>
          <a:noFill/>
          <a:ln>
            <a:noFill/>
          </a:ln>
        </p:spPr>
      </p:pic>
      <p:sp>
        <p:nvSpPr>
          <p:cNvPr id="5" name="TekstSylinder 4"/>
          <p:cNvSpPr txBox="1"/>
          <p:nvPr/>
        </p:nvSpPr>
        <p:spPr>
          <a:xfrm>
            <a:off x="3429000" y="5859773"/>
            <a:ext cx="2209800" cy="200055"/>
          </a:xfrm>
          <a:prstGeom prst="rect">
            <a:avLst/>
          </a:prstGeom>
          <a:noFill/>
        </p:spPr>
        <p:txBody>
          <a:bodyPr wrap="square" rtlCol="0">
            <a:spAutoFit/>
          </a:bodyPr>
          <a:lstStyle/>
          <a:p>
            <a:r>
              <a:rPr lang="en-US" sz="700" dirty="0"/>
              <a:t>Adam Pretty/Staff/Getty Images Sport/Getty Images</a:t>
            </a:r>
            <a:endParaRPr lang="nb-NO" sz="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Shape 65"/>
          <p:cNvSpPr txBox="1">
            <a:spLocks noGrp="1"/>
          </p:cNvSpPr>
          <p:nvPr>
            <p:ph type="title"/>
          </p:nvPr>
        </p:nvSpPr>
        <p:spPr/>
        <p:txBody>
          <a:bodyPr/>
          <a:lstStyle/>
          <a:p>
            <a:pPr lvl="0"/>
            <a:r>
              <a:rPr lang="nb-NO" sz="4000" b="0"/>
              <a:t>Frampeik</a:t>
            </a:r>
          </a:p>
        </p:txBody>
      </p:sp>
      <p:sp>
        <p:nvSpPr>
          <p:cNvPr id="3" name="Shape 66"/>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a:t>I replikkar: «At eg kjøpte den bilen, skulle eg komme til å angre bittert på seinare.»</a:t>
            </a:r>
          </a:p>
          <a:p>
            <a:pPr marL="457200" lvl="0" indent="-419096">
              <a:buClr>
                <a:srgbClr val="000000"/>
              </a:buClr>
              <a:buSzPct val="166666"/>
              <a:buFont typeface="Arial"/>
            </a:pPr>
            <a:r>
              <a:rPr lang="nb-NO"/>
              <a:t>Informasjon om personane som blir viktig seinare.</a:t>
            </a:r>
          </a:p>
          <a:p>
            <a:pPr marL="457200" lvl="0" indent="-419096">
              <a:buClr>
                <a:srgbClr val="000000"/>
              </a:buClr>
              <a:buSzPct val="166666"/>
              <a:buFont typeface="Arial"/>
            </a:pPr>
            <a:r>
              <a:rPr lang="nb-NO"/>
              <a:t>Visuelt: kamera zoomar inn på ein gjenstand</a:t>
            </a:r>
          </a:p>
          <a:p>
            <a:pPr lvl="0"/>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Shape 71"/>
          <p:cNvSpPr txBox="1">
            <a:spLocks noGrp="1"/>
          </p:cNvSpPr>
          <p:nvPr>
            <p:ph type="title"/>
          </p:nvPr>
        </p:nvSpPr>
        <p:spPr/>
        <p:txBody>
          <a:bodyPr/>
          <a:lstStyle/>
          <a:p>
            <a:pPr lvl="0"/>
            <a:r>
              <a:rPr lang="nb-NO" sz="4000" b="0"/>
              <a:t>Parallellhanding og "cliffhangers"</a:t>
            </a:r>
          </a:p>
        </p:txBody>
      </p:sp>
      <p:sp>
        <p:nvSpPr>
          <p:cNvPr id="3" name="Shape 72"/>
          <p:cNvSpPr txBox="1">
            <a:spLocks noGrp="1"/>
          </p:cNvSpPr>
          <p:nvPr>
            <p:ph type="body" idx="1"/>
          </p:nvPr>
        </p:nvSpPr>
        <p:spPr>
          <a:xfrm>
            <a:off x="457200" y="1600200"/>
            <a:ext cx="8229600" cy="4967697"/>
          </a:xfrm>
        </p:spPr>
        <p:txBody>
          <a:bodyPr/>
          <a:lstStyle/>
          <a:p>
            <a:pPr marL="457200" lvl="0" indent="-419096">
              <a:buClr>
                <a:srgbClr val="000000"/>
              </a:buClr>
              <a:buSzPct val="166666"/>
              <a:buFont typeface="Arial"/>
            </a:pPr>
            <a:r>
              <a:rPr lang="nb-NO"/>
              <a:t>To ulike handlingar går parallelt</a:t>
            </a:r>
          </a:p>
          <a:p>
            <a:pPr marL="457200" lvl="0" indent="-419096">
              <a:buClr>
                <a:srgbClr val="000000"/>
              </a:buClr>
              <a:buSzPct val="166666"/>
              <a:buFont typeface="Arial"/>
            </a:pPr>
            <a:r>
              <a:rPr lang="nb-NO"/>
              <a:t>kan markerast med f.eks. tidspunkt eller stad </a:t>
            </a:r>
          </a:p>
          <a:p>
            <a:pPr marL="457200" lvl="0" indent="-419096">
              <a:buClr>
                <a:srgbClr val="000000"/>
              </a:buClr>
              <a:buSzPct val="166666"/>
              <a:buFont typeface="Arial"/>
            </a:pPr>
            <a:r>
              <a:rPr lang="nb-NO"/>
              <a:t>Krimsjangeren: cliffhangers</a:t>
            </a:r>
          </a:p>
          <a:p>
            <a:pPr marL="914400" lvl="1" indent="-381003">
              <a:buClr>
                <a:srgbClr val="000000"/>
              </a:buClr>
              <a:buSzPct val="80000"/>
              <a:buFont typeface="Courier New"/>
              <a:buChar char="o"/>
            </a:pPr>
            <a:r>
              <a:rPr lang="nb-NO"/>
              <a:t>ei scene/ eit kapittel sluttar midt i spennande handling </a:t>
            </a:r>
          </a:p>
          <a:p>
            <a:pPr marL="914400" lvl="1" indent="-381003">
              <a:buClr>
                <a:srgbClr val="000000"/>
              </a:buClr>
              <a:buSzPct val="80000"/>
              <a:buFont typeface="Courier New"/>
              <a:buChar char="o"/>
            </a:pPr>
            <a:r>
              <a:rPr lang="nb-NO"/>
              <a:t>Går over til handling med mindre spenning</a:t>
            </a:r>
          </a:p>
          <a:p>
            <a:pPr marL="914400" lvl="1" indent="-381003">
              <a:buClr>
                <a:srgbClr val="000000"/>
              </a:buClr>
              <a:buSzPct val="80000"/>
              <a:buFont typeface="Courier New"/>
              <a:buChar char="o"/>
            </a:pPr>
            <a:r>
              <a:rPr lang="nb-NO"/>
              <a:t>Effektfull kontrast</a:t>
            </a:r>
          </a:p>
          <a:p>
            <a:pPr marL="914400" lvl="1" indent="-381003">
              <a:buClr>
                <a:srgbClr val="000000"/>
              </a:buClr>
              <a:buSzPct val="80000"/>
              <a:buFont typeface="Courier New"/>
              <a:buChar char="o"/>
            </a:pPr>
            <a:r>
              <a:rPr lang="nb-NO"/>
              <a:t>skaper spenning</a:t>
            </a:r>
          </a:p>
          <a:p>
            <a:pPr lvl="0"/>
            <a:endParaRPr lang="nb-NO"/>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erteks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Intertekst_mal</Template>
  <TotalTime>130</TotalTime>
  <Words>1255</Words>
  <Application>Microsoft Office PowerPoint</Application>
  <PresentationFormat>Skjermfremvisning (4:3)</PresentationFormat>
  <Paragraphs>269</Paragraphs>
  <Slides>49</Slides>
  <Notes>47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49</vt:i4>
      </vt:variant>
    </vt:vector>
  </HeadingPairs>
  <TitlesOfParts>
    <vt:vector size="54" baseType="lpstr">
      <vt:lpstr>Arial</vt:lpstr>
      <vt:lpstr>Calibri</vt:lpstr>
      <vt:lpstr>Courier New</vt:lpstr>
      <vt:lpstr>Wingdings</vt:lpstr>
      <vt:lpstr>Intertekst_mal</vt:lpstr>
      <vt:lpstr>Kapittel 7</vt:lpstr>
      <vt:lpstr>Tenk etter</vt:lpstr>
      <vt:lpstr>Verkemiddelbruk</vt:lpstr>
      <vt:lpstr>Verkemiddel i oppbygging av tekst</vt:lpstr>
      <vt:lpstr>I fiksjonen</vt:lpstr>
      <vt:lpstr>Sirkelkomposisjon</vt:lpstr>
      <vt:lpstr>In medias res</vt:lpstr>
      <vt:lpstr>Frampeik</vt:lpstr>
      <vt:lpstr>Parallellhanding og "cliffhangers"</vt:lpstr>
      <vt:lpstr>Tilbakeblikk</vt:lpstr>
      <vt:lpstr>Rammeforteljing</vt:lpstr>
      <vt:lpstr>Grammatiske verkemiddel</vt:lpstr>
      <vt:lpstr>Tenk etter</vt:lpstr>
      <vt:lpstr>Arne Garborg: Innleiinga til romanen Fred.</vt:lpstr>
      <vt:lpstr>No skal vi sjå...</vt:lpstr>
      <vt:lpstr>Andre former du kan sjå etter - viss dei pregar teksten</vt:lpstr>
      <vt:lpstr>Verbal og substantivisk seiemåte</vt:lpstr>
      <vt:lpstr>Underordning</vt:lpstr>
      <vt:lpstr>Underordning</vt:lpstr>
      <vt:lpstr>Sideordning</vt:lpstr>
      <vt:lpstr>Språklege verkemiddel</vt:lpstr>
      <vt:lpstr>Språkleg eleganse</vt:lpstr>
      <vt:lpstr>Gjentaking </vt:lpstr>
      <vt:lpstr>Rim og rytme</vt:lpstr>
      <vt:lpstr>Tre vanlege verseføter</vt:lpstr>
      <vt:lpstr>Allitterasjon og assonans</vt:lpstr>
      <vt:lpstr>Kontrast</vt:lpstr>
      <vt:lpstr>Positive og negative ord</vt:lpstr>
      <vt:lpstr>      Gone fishing </vt:lpstr>
      <vt:lpstr>Onomatopoetikon</vt:lpstr>
      <vt:lpstr>Humor</vt:lpstr>
      <vt:lpstr>Ironi</vt:lpstr>
      <vt:lpstr>Overdriving</vt:lpstr>
      <vt:lpstr>Underdriving</vt:lpstr>
      <vt:lpstr>Ordspel</vt:lpstr>
      <vt:lpstr>Kontaminasjon</vt:lpstr>
      <vt:lpstr>Appell til ein mottakar</vt:lpstr>
      <vt:lpstr>Påkalling</vt:lpstr>
      <vt:lpstr>Retoriske spørsmål</vt:lpstr>
      <vt:lpstr>Verkemiddel som viser ut over seg sjølv</vt:lpstr>
      <vt:lpstr>Metafor</vt:lpstr>
      <vt:lpstr>Metafor blir til klisjé</vt:lpstr>
      <vt:lpstr>Denotasjon og konnotasjon </vt:lpstr>
      <vt:lpstr>Samanlikning</vt:lpstr>
      <vt:lpstr>Symbol</vt:lpstr>
      <vt:lpstr>Allegori</vt:lpstr>
      <vt:lpstr>Besjeling </vt:lpstr>
      <vt:lpstr>Personifikasjon</vt:lpstr>
      <vt:lpstr>Intertekstualitet og allusjon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Astrid Kleiveland</dc:creator>
  <cp:lastModifiedBy>Malgorzata Golinska</cp:lastModifiedBy>
  <cp:revision>13</cp:revision>
  <dcterms:created xsi:type="dcterms:W3CDTF">2013-08-09T07:51:16Z</dcterms:created>
  <dcterms:modified xsi:type="dcterms:W3CDTF">2016-01-21T12:42:08Z</dcterms:modified>
</cp:coreProperties>
</file>