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12" r:id="rId2"/>
    <p:sldId id="310" r:id="rId3"/>
    <p:sldId id="311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309" r:id="rId1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31" autoAdjust="0"/>
    <p:restoredTop sz="94660"/>
  </p:normalViewPr>
  <p:slideViewPr>
    <p:cSldViewPr snapToGrid="0">
      <p:cViewPr>
        <p:scale>
          <a:sx n="100" d="100"/>
          <a:sy n="100" d="100"/>
        </p:scale>
        <p:origin x="-102" y="-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AEFC6818-B04D-4EF3-AC15-53AA2A62FA54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Plassholder for notat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53235A9F-3C25-42AA-BED4-A14CE4F0DFAD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50131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/>
            </a:lvl1pPr>
          </a:lstStyle>
          <a:p>
            <a:pPr lvl="0"/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2400"/>
            </a:lvl1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E98070-2AE8-475F-92CB-78B7EE733A93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74DA42D-87DF-4E47-89B7-C0D9E2321E8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55195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/>
            </a:lvl1pPr>
          </a:lstStyle>
          <a:p>
            <a:pPr lvl="0"/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5E6655C-EEAB-437A-974C-9D1B1FCBB1FE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5964B62-FD76-4F41-9D15-4C54F6503885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8227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4FB89C-1FDC-4A7F-8A38-D8D876C32C38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1288B6-375A-4F37-BCAE-A4027A1C3B6E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1411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A61074C-8277-48C5-B235-35EEC62576B4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B69E537-0B83-4779-B75A-000D6C01CB99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09277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"/>
          <p:cNvSpPr txBox="1">
            <a:spLocks noGrp="1"/>
          </p:cNvSpPr>
          <p:nvPr>
            <p:ph type="title"/>
          </p:nvPr>
        </p:nvSpPr>
        <p:spPr/>
        <p:txBody>
          <a:bodyPr lIns="91421" tIns="91421" rIns="91421" bIns="91421" anchor="b" anchorCtr="0"/>
          <a:lstStyle>
            <a:lvl1pPr algn="l">
              <a:defRPr>
                <a:solidFill>
                  <a:srgbClr val="000000"/>
                </a:solidFill>
                <a:latin typeface="Calibri"/>
                <a:ea typeface="Arial"/>
                <a:cs typeface="Arial"/>
              </a:defRPr>
            </a:lvl1pPr>
          </a:lstStyle>
          <a:p>
            <a:pPr lvl="0"/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69"/>
          </a:xfrm>
        </p:spPr>
        <p:txBody>
          <a:bodyPr lIns="91421" tIns="91421" rIns="91421" bIns="91421"/>
          <a:lstStyle>
            <a:lvl1pPr>
              <a:defRPr/>
            </a:lvl1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50029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E6DE22-ABC2-48B5-A3EF-D67725F25A17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80B8292-7707-4462-8D16-0741A08A071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19532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6F34AD-377A-4FA8-BCA7-FB0D8DCF4B68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19C0CF1-CA5A-43F3-9C24-B703BE00E3FB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48561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cap="all"/>
            </a:lvl1pPr>
          </a:lstStyle>
          <a:p>
            <a:pPr lvl="0"/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3D12E5-790A-40D7-9DAC-548C3DB8D7C9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76903A5-4091-4E1D-B5B0-911427ABCBCF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40133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6638E8D-844B-4F31-B615-B0E36EFC0EA7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6FC9B50-C70C-4545-8418-504EBE6BFE15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9378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61AFC7F-DB7F-49A2-8ABA-AED38B86B3DE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8" name="Plassholder for bunntekst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9" name="Plassholder for lysbildenumm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8E432A-DE51-4C98-8948-A3D78982BD00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15933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4B84B2-4FB8-46AC-8AD8-777F2DEA9560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4" name="Plassholder for bunntekst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5" name="Plassholder for lysbildenumm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73528D2-95A5-4D7B-A4F5-BC46DAD38A49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35451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032423-EBC0-49D7-943F-53661D8AE581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3" name="Plassholder for bunntekst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4" name="Plassholder for lysbildenumm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55B88B-3052-401C-9B4F-B851306205CD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8635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fld id="{E2023D52-BDA7-40E0-993D-5423A85011DB}" type="datetime1">
              <a:rPr lang="nb-NO"/>
              <a:pPr lvl="0"/>
              <a:t>22.12.2015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fld id="{DECCAABD-BC71-40F6-8D3C-B5205DD38D56}" type="slidenum"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eaLnBrk="1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nb-NO" sz="3600" b="1" i="0" u="none" strike="noStrike" kern="1200" cap="none" spc="0" baseline="0">
          <a:solidFill>
            <a:srgbClr val="404040"/>
          </a:solidFill>
          <a:uFillTx/>
          <a:latin typeface="Calibri" pitchFamily="34"/>
        </a:defRPr>
      </a:lvl1pPr>
    </p:titleStyle>
    <p:bodyStyle>
      <a:lvl1pPr marL="342900" marR="0" lvl="0" indent="-342900" algn="l" defTabSz="914400" rtl="0" eaLnBrk="1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nb-NO" sz="3200" b="0" i="0" u="none" strike="noStrike" kern="1200" cap="none" spc="0" baseline="0">
          <a:solidFill>
            <a:srgbClr val="404040"/>
          </a:solidFill>
          <a:uFillTx/>
          <a:latin typeface="Calibri"/>
        </a:defRPr>
      </a:lvl1pPr>
      <a:lvl2pPr marL="742950" marR="0" lvl="1" indent="-285750" algn="l" defTabSz="914400" rtl="0" eaLnBrk="1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nb-NO" sz="2800" b="0" i="0" u="none" strike="noStrike" kern="1200" cap="none" spc="0" baseline="0">
          <a:solidFill>
            <a:srgbClr val="404040"/>
          </a:solidFill>
          <a:uFillTx/>
          <a:latin typeface="Calibri"/>
        </a:defRPr>
      </a:lvl2pPr>
      <a:lvl3pPr marL="1143000" marR="0" lvl="2" indent="-228600" algn="l" defTabSz="914400" rtl="0" eaLnBrk="1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nb-NO" sz="2400" b="0" i="0" u="none" strike="noStrike" kern="1200" cap="none" spc="0" baseline="0">
          <a:solidFill>
            <a:srgbClr val="404040"/>
          </a:solidFill>
          <a:uFillTx/>
          <a:latin typeface="Calibri"/>
        </a:defRPr>
      </a:lvl3pPr>
      <a:lvl4pPr marL="1600200" marR="0" lvl="3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nb-NO" sz="2000" b="0" i="0" u="none" strike="noStrike" kern="1200" cap="none" spc="0" baseline="0">
          <a:solidFill>
            <a:srgbClr val="404040"/>
          </a:solidFill>
          <a:uFillTx/>
          <a:latin typeface="Calibri"/>
        </a:defRPr>
      </a:lvl4pPr>
      <a:lvl5pPr marL="2057400" marR="0" lvl="4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nb-NO" sz="2000" b="0" i="0" u="none" strike="noStrike" kern="1200" cap="none" spc="0" baseline="0">
          <a:solidFill>
            <a:srgbClr val="40404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Kapittel 14</a:t>
            </a:r>
            <a:br>
              <a:rPr lang="nb-NO" dirty="0" smtClean="0"/>
            </a:br>
            <a:r>
              <a:rPr lang="nb-NO" dirty="0" smtClean="0"/>
              <a:t>Samisk språk og kultur</a:t>
            </a:r>
            <a:endParaRPr lang="nb-NO" dirty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9132" y="1558636"/>
            <a:ext cx="3045735" cy="4525963"/>
          </a:xfrm>
        </p:spPr>
      </p:pic>
    </p:spTree>
    <p:extLst>
      <p:ext uri="{BB962C8B-B14F-4D97-AF65-F5344CB8AC3E}">
        <p14:creationId xmlns:p14="http://schemas.microsoft.com/office/powerpoint/2010/main" val="1219200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n-NO" sz="4000" dirty="0" smtClean="0"/>
              <a:t>Språket</a:t>
            </a:r>
            <a:endParaRPr lang="nn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n-NO" sz="2400" dirty="0" smtClean="0"/>
              <a:t>Eit finsk-ugrisk språk</a:t>
            </a:r>
          </a:p>
          <a:p>
            <a:r>
              <a:rPr lang="nn-NO" sz="2400" dirty="0" smtClean="0"/>
              <a:t>Kan delast i ti dialektar</a:t>
            </a:r>
          </a:p>
          <a:p>
            <a:r>
              <a:rPr lang="nn-NO" sz="2400" dirty="0" smtClean="0"/>
              <a:t>Mest brukte samiske språk: nordsamisk (</a:t>
            </a:r>
            <a:r>
              <a:rPr lang="nn-NO" sz="2400" dirty="0" err="1" smtClean="0"/>
              <a:t>ca</a:t>
            </a:r>
            <a:r>
              <a:rPr lang="nn-NO" sz="2400" dirty="0" smtClean="0"/>
              <a:t> 90 % ), sørsamisk, </a:t>
            </a:r>
            <a:r>
              <a:rPr lang="nn-NO" sz="2400" dirty="0" err="1" smtClean="0"/>
              <a:t>lulesamisk</a:t>
            </a:r>
            <a:endParaRPr lang="nn-NO" sz="2400" dirty="0" smtClean="0"/>
          </a:p>
          <a:p>
            <a:r>
              <a:rPr lang="nn-NO" sz="2400" dirty="0" smtClean="0"/>
              <a:t>Eit kasusspråk</a:t>
            </a:r>
            <a:endParaRPr lang="nn-NO" sz="2400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4055" y="4069772"/>
            <a:ext cx="2916000" cy="19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80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n-NO" sz="4000" dirty="0" smtClean="0"/>
              <a:t>Samisk i dag</a:t>
            </a:r>
            <a:endParaRPr lang="nn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n-NO" sz="2400" dirty="0" smtClean="0"/>
              <a:t>1987: Sametinget</a:t>
            </a:r>
          </a:p>
          <a:p>
            <a:endParaRPr lang="nn-NO" sz="2400" dirty="0"/>
          </a:p>
          <a:p>
            <a:r>
              <a:rPr lang="nn-NO" sz="2400" dirty="0" smtClean="0"/>
              <a:t>Grunnlova § 110 A (vedtatt 1988)</a:t>
            </a:r>
          </a:p>
          <a:p>
            <a:pPr marL="0" indent="0">
              <a:buNone/>
            </a:pPr>
            <a:r>
              <a:rPr lang="nn-NO" sz="2400" dirty="0" smtClean="0"/>
              <a:t>	</a:t>
            </a:r>
            <a:r>
              <a:rPr lang="nn-NO" sz="2400" i="1" dirty="0" smtClean="0"/>
              <a:t>Det </a:t>
            </a:r>
            <a:r>
              <a:rPr lang="nn-NO" sz="2400" i="1" dirty="0" err="1"/>
              <a:t>påligger</a:t>
            </a:r>
            <a:r>
              <a:rPr lang="nn-NO" sz="2400" i="1" dirty="0"/>
              <a:t> statens myndigheter å legge </a:t>
            </a:r>
            <a:r>
              <a:rPr lang="nn-NO" sz="2400" i="1" dirty="0" err="1"/>
              <a:t>forholdene</a:t>
            </a:r>
            <a:r>
              <a:rPr lang="nn-NO" sz="2400" i="1" dirty="0"/>
              <a:t> til </a:t>
            </a:r>
            <a:r>
              <a:rPr lang="nn-NO" sz="2400" i="1" dirty="0" smtClean="0"/>
              <a:t>	rette </a:t>
            </a:r>
            <a:r>
              <a:rPr lang="nn-NO" sz="2400" i="1" dirty="0"/>
              <a:t>for at den samiske folkegruppe kan sikre og utvikle </a:t>
            </a:r>
            <a:r>
              <a:rPr lang="nn-NO" sz="2400" i="1" dirty="0" smtClean="0"/>
              <a:t>	sitt </a:t>
            </a:r>
            <a:r>
              <a:rPr lang="nn-NO" sz="2400" i="1" dirty="0"/>
              <a:t>språk, sin kultur og sitt samfunnsliv</a:t>
            </a:r>
            <a:r>
              <a:rPr lang="nn-NO" sz="2400" i="1" dirty="0" smtClean="0"/>
              <a:t>.</a:t>
            </a:r>
          </a:p>
          <a:p>
            <a:endParaRPr lang="nn-NO" sz="2400" dirty="0" smtClean="0"/>
          </a:p>
          <a:p>
            <a:r>
              <a:rPr lang="nn-NO" sz="2400" dirty="0"/>
              <a:t> </a:t>
            </a:r>
            <a:r>
              <a:rPr lang="nn-NO" sz="2400" dirty="0" smtClean="0"/>
              <a:t>1990: Noreg godkjenner samane som eit urfolk</a:t>
            </a:r>
            <a:endParaRPr lang="nn-NO" sz="2400" dirty="0"/>
          </a:p>
          <a:p>
            <a:pPr marL="457200" lvl="1" indent="0">
              <a:buNone/>
            </a:pPr>
            <a:endParaRPr lang="nn-NO" sz="2000" dirty="0"/>
          </a:p>
        </p:txBody>
      </p:sp>
    </p:spTree>
    <p:extLst>
      <p:ext uri="{BB962C8B-B14F-4D97-AF65-F5344CB8AC3E}">
        <p14:creationId xmlns:p14="http://schemas.microsoft.com/office/powerpoint/2010/main" val="1657022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n-NO" sz="4000" dirty="0" smtClean="0"/>
              <a:t>Tradisjonell samisk kultur</a:t>
            </a:r>
            <a:endParaRPr lang="nn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n-NO" sz="2400" dirty="0" err="1" smtClean="0"/>
              <a:t>Duodji</a:t>
            </a:r>
            <a:r>
              <a:rPr lang="nn-NO" sz="2400" dirty="0" smtClean="0"/>
              <a:t> – husflid og kunsthandverk</a:t>
            </a:r>
          </a:p>
          <a:p>
            <a:r>
              <a:rPr lang="nn-NO" sz="2400" dirty="0" smtClean="0"/>
              <a:t>Religionen – animistisk, </a:t>
            </a:r>
            <a:r>
              <a:rPr lang="nn-NO" sz="2400" dirty="0" err="1" smtClean="0"/>
              <a:t>sjamanistisk</a:t>
            </a:r>
            <a:r>
              <a:rPr lang="nn-NO" sz="2400" dirty="0" smtClean="0"/>
              <a:t>, polyteistisk</a:t>
            </a:r>
          </a:p>
          <a:p>
            <a:r>
              <a:rPr lang="nn-NO" sz="2400" dirty="0" smtClean="0"/>
              <a:t>Joik -  ein av dei eldste musikktradisjonane i Europa</a:t>
            </a:r>
          </a:p>
          <a:p>
            <a:r>
              <a:rPr lang="nn-NO" sz="2400" dirty="0" smtClean="0"/>
              <a:t>Munnleg forteljekunst – formidling av tradisjonsstoff</a:t>
            </a:r>
          </a:p>
          <a:p>
            <a:endParaRPr lang="nn-NO" sz="2400" dirty="0" smtClean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5238" y="3740727"/>
            <a:ext cx="1453524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334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n-NO" sz="4000" dirty="0" smtClean="0"/>
              <a:t>Litteraturen</a:t>
            </a:r>
            <a:endParaRPr lang="nn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n-NO" sz="2400" dirty="0" smtClean="0"/>
              <a:t>Ein ung skriftkultur</a:t>
            </a:r>
          </a:p>
          <a:p>
            <a:r>
              <a:rPr lang="nn-NO" sz="2400" dirty="0" smtClean="0"/>
              <a:t>Første bok på samisk: </a:t>
            </a:r>
            <a:r>
              <a:rPr lang="nn-NO" sz="2400" i="1" dirty="0" smtClean="0"/>
              <a:t>En </a:t>
            </a:r>
            <a:r>
              <a:rPr lang="nn-NO" sz="2400" i="1" dirty="0" err="1" smtClean="0"/>
              <a:t>beretning</a:t>
            </a:r>
            <a:r>
              <a:rPr lang="nn-NO" sz="2400" i="1" dirty="0" smtClean="0"/>
              <a:t> om </a:t>
            </a:r>
            <a:r>
              <a:rPr lang="nn-NO" sz="2400" i="1" dirty="0" err="1" smtClean="0"/>
              <a:t>samene</a:t>
            </a:r>
            <a:r>
              <a:rPr lang="nn-NO" sz="2400" dirty="0" smtClean="0"/>
              <a:t> (1910) av Johan Turi</a:t>
            </a:r>
          </a:p>
          <a:p>
            <a:r>
              <a:rPr lang="nn-NO" sz="2400" dirty="0" smtClean="0"/>
              <a:t>Første roman: </a:t>
            </a:r>
            <a:r>
              <a:rPr lang="nn-NO" sz="2400" i="1" dirty="0"/>
              <a:t>D</a:t>
            </a:r>
            <a:r>
              <a:rPr lang="nn-NO" sz="2400" i="1" dirty="0" smtClean="0"/>
              <a:t>aggry </a:t>
            </a:r>
            <a:r>
              <a:rPr lang="nn-NO" sz="2400" dirty="0" smtClean="0"/>
              <a:t>(1912) av Anders Larsen</a:t>
            </a:r>
          </a:p>
          <a:p>
            <a:r>
              <a:rPr lang="nn-NO" sz="2400" dirty="0" smtClean="0"/>
              <a:t>Første barnebok: </a:t>
            </a:r>
            <a:r>
              <a:rPr lang="nn-NO" sz="2400" i="1" dirty="0" err="1" smtClean="0"/>
              <a:t>Ammul</a:t>
            </a:r>
            <a:r>
              <a:rPr lang="nn-NO" sz="2400" i="1" dirty="0" smtClean="0"/>
              <a:t> og den blå </a:t>
            </a:r>
            <a:r>
              <a:rPr lang="nn-NO" sz="2400" i="1" dirty="0" err="1" smtClean="0"/>
              <a:t>kusinen</a:t>
            </a:r>
            <a:r>
              <a:rPr lang="nn-NO" sz="2400" dirty="0" smtClean="0"/>
              <a:t> (1976) av Marry </a:t>
            </a:r>
            <a:r>
              <a:rPr lang="nn-NO" sz="2400" dirty="0" err="1" smtClean="0"/>
              <a:t>Aslakdatter</a:t>
            </a:r>
            <a:r>
              <a:rPr lang="nn-NO" sz="2400" dirty="0" smtClean="0"/>
              <a:t> Somby</a:t>
            </a:r>
          </a:p>
          <a:p>
            <a:r>
              <a:rPr lang="nn-NO" sz="2400" dirty="0" smtClean="0"/>
              <a:t>1991: Nordisk råds litteraturpris til Nils-Aslak Valkeapää for </a:t>
            </a:r>
            <a:r>
              <a:rPr lang="nn-NO" sz="2400" i="1" dirty="0" smtClean="0"/>
              <a:t>Solen, min far.</a:t>
            </a:r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109699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n-NO" sz="4000" dirty="0" smtClean="0"/>
              <a:t>Musikk og film</a:t>
            </a:r>
            <a:endParaRPr lang="nn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n-NO" sz="2400" dirty="0" smtClean="0"/>
              <a:t>Mari Boine (f. 1960) er den mest kjende samisk kunstnaren i vår tid: musikar inspirert av joik og ulike folkemusikktradisjonar, med tydeleg politisk bodskap i mange av tekstane</a:t>
            </a:r>
          </a:p>
          <a:p>
            <a:r>
              <a:rPr lang="nn-NO" sz="2400" dirty="0" smtClean="0"/>
              <a:t>Filmen </a:t>
            </a:r>
            <a:r>
              <a:rPr lang="nn-NO" sz="2400" i="1" dirty="0" err="1" smtClean="0"/>
              <a:t>Veiviseren</a:t>
            </a:r>
            <a:r>
              <a:rPr lang="nn-NO" sz="2400" i="1" dirty="0" smtClean="0"/>
              <a:t>, </a:t>
            </a:r>
            <a:r>
              <a:rPr lang="nn-NO" sz="2400" dirty="0" smtClean="0"/>
              <a:t>regi Nils Gaup, vart nominert til Oscar i 1987.</a:t>
            </a:r>
          </a:p>
          <a:p>
            <a:r>
              <a:rPr lang="nn-NO" sz="2400" dirty="0" smtClean="0"/>
              <a:t>Filmen </a:t>
            </a:r>
            <a:r>
              <a:rPr lang="nn-NO" sz="2400" i="1" dirty="0" smtClean="0"/>
              <a:t>Kautokeino-opprøret</a:t>
            </a:r>
            <a:r>
              <a:rPr lang="nn-NO" sz="2400" dirty="0" smtClean="0"/>
              <a:t> frå 2008, regi Nils Gaup, byggjer på eit opprør mot styresmakter og handelsmenn i Kautokeino i 1852.</a:t>
            </a:r>
            <a:endParaRPr lang="nn-NO" sz="2400" dirty="0"/>
          </a:p>
        </p:txBody>
      </p:sp>
      <p:sp>
        <p:nvSpPr>
          <p:cNvPr id="4" name="TekstSylinder 3"/>
          <p:cNvSpPr txBox="1"/>
          <p:nvPr/>
        </p:nvSpPr>
        <p:spPr>
          <a:xfrm>
            <a:off x="683568" y="5517232"/>
            <a:ext cx="7848872" cy="1080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599094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Mål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 err="1" smtClean="0"/>
              <a:t>Gjere</a:t>
            </a:r>
            <a:r>
              <a:rPr lang="nb-NO" sz="2400" dirty="0" smtClean="0"/>
              <a:t> greie for </a:t>
            </a:r>
            <a:r>
              <a:rPr lang="nb-NO" sz="2400" dirty="0" err="1" smtClean="0"/>
              <a:t>nokre</a:t>
            </a:r>
            <a:r>
              <a:rPr lang="nb-NO" sz="2400" dirty="0" smtClean="0"/>
              <a:t> </a:t>
            </a:r>
            <a:r>
              <a:rPr lang="nb-NO" sz="2400" dirty="0" err="1" smtClean="0"/>
              <a:t>hovudtrekk</a:t>
            </a:r>
            <a:r>
              <a:rPr lang="nb-NO" sz="2400" dirty="0" smtClean="0"/>
              <a:t> ved samisk kultur</a:t>
            </a:r>
          </a:p>
          <a:p>
            <a:r>
              <a:rPr lang="nb-NO" sz="2400" dirty="0" smtClean="0"/>
              <a:t>Forklare kva som ligg i omgrepet fornorsking</a:t>
            </a:r>
          </a:p>
          <a:p>
            <a:r>
              <a:rPr lang="nb-NO" sz="2400" dirty="0" err="1" smtClean="0"/>
              <a:t>Gjere</a:t>
            </a:r>
            <a:r>
              <a:rPr lang="nb-NO" sz="2400" dirty="0" smtClean="0"/>
              <a:t> greie for </a:t>
            </a:r>
            <a:r>
              <a:rPr lang="nb-NO" sz="2400" dirty="0" err="1" smtClean="0"/>
              <a:t>korleis</a:t>
            </a:r>
            <a:r>
              <a:rPr lang="nb-NO" sz="2400" dirty="0" smtClean="0"/>
              <a:t> fornorskingspolitikken vart gjennomført i Sápmi </a:t>
            </a:r>
            <a:r>
              <a:rPr lang="nb-NO" sz="2400" dirty="0" err="1" smtClean="0"/>
              <a:t>frå</a:t>
            </a:r>
            <a:r>
              <a:rPr lang="nb-NO" sz="2400" dirty="0" smtClean="0"/>
              <a:t> 1700-talet til 1980</a:t>
            </a:r>
          </a:p>
          <a:p>
            <a:r>
              <a:rPr lang="nb-NO" sz="2400" dirty="0" err="1" smtClean="0"/>
              <a:t>Gjere</a:t>
            </a:r>
            <a:r>
              <a:rPr lang="nb-NO" sz="2400" dirty="0" smtClean="0"/>
              <a:t> greie for </a:t>
            </a:r>
            <a:r>
              <a:rPr lang="nb-NO" sz="2400" dirty="0" err="1" smtClean="0"/>
              <a:t>nokre</a:t>
            </a:r>
            <a:r>
              <a:rPr lang="nb-NO" sz="2400" dirty="0" smtClean="0"/>
              <a:t> </a:t>
            </a:r>
            <a:r>
              <a:rPr lang="nb-NO" sz="2400" dirty="0" err="1" smtClean="0"/>
              <a:t>konsekvensar</a:t>
            </a:r>
            <a:r>
              <a:rPr lang="nb-NO" sz="2400" dirty="0" smtClean="0"/>
              <a:t> av </a:t>
            </a:r>
            <a:r>
              <a:rPr lang="nb-NO" sz="2400" dirty="0" err="1" smtClean="0"/>
              <a:t>forsnorskingspolitikken</a:t>
            </a:r>
            <a:endParaRPr lang="nb-NO" sz="2400" dirty="0" smtClean="0"/>
          </a:p>
          <a:p>
            <a:r>
              <a:rPr lang="nb-NO" sz="2400" dirty="0" err="1" smtClean="0"/>
              <a:t>Gjere</a:t>
            </a:r>
            <a:r>
              <a:rPr lang="nb-NO" sz="2400" dirty="0" smtClean="0"/>
              <a:t> greie for </a:t>
            </a:r>
            <a:r>
              <a:rPr lang="nb-NO" sz="2400" dirty="0" err="1" smtClean="0"/>
              <a:t>nokre</a:t>
            </a:r>
            <a:r>
              <a:rPr lang="nb-NO" sz="2400" dirty="0" smtClean="0"/>
              <a:t> </a:t>
            </a:r>
            <a:r>
              <a:rPr lang="nb-NO" sz="2400" dirty="0" err="1" smtClean="0"/>
              <a:t>hovudtrekk</a:t>
            </a:r>
            <a:r>
              <a:rPr lang="nb-NO" sz="2400" dirty="0" smtClean="0"/>
              <a:t> ved samisk språk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49878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Førlesing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Kva </a:t>
            </a:r>
            <a:r>
              <a:rPr lang="nb-NO" dirty="0" err="1" smtClean="0"/>
              <a:t>assosiasjonar</a:t>
            </a:r>
            <a:r>
              <a:rPr lang="nb-NO" dirty="0" smtClean="0"/>
              <a:t> har du til omgrepet samisk?</a:t>
            </a:r>
          </a:p>
          <a:p>
            <a:r>
              <a:rPr lang="nb-NO" dirty="0" smtClean="0"/>
              <a:t>Kva meiner vi med </a:t>
            </a:r>
            <a:r>
              <a:rPr lang="nb-NO" smtClean="0"/>
              <a:t>omgrepet urfolk?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63060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n-NO" sz="4000" dirty="0" smtClean="0"/>
              <a:t>Sápmi - Sameland</a:t>
            </a:r>
            <a:endParaRPr lang="nn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84984"/>
          </a:xfrm>
        </p:spPr>
        <p:txBody>
          <a:bodyPr>
            <a:normAutofit/>
          </a:bodyPr>
          <a:lstStyle/>
          <a:p>
            <a:r>
              <a:rPr lang="nn-NO" sz="2400" dirty="0" smtClean="0"/>
              <a:t>Det geografiske området der det har budd samar så langt tilbake vi veit om</a:t>
            </a:r>
          </a:p>
          <a:p>
            <a:r>
              <a:rPr lang="nn-NO" sz="2400" dirty="0" smtClean="0"/>
              <a:t>Eit område på tvers av nasjonsgrenser: deler av Noreg, Sverige, Finland og Russland</a:t>
            </a:r>
          </a:p>
          <a:p>
            <a:r>
              <a:rPr lang="nn-NO" sz="2400" dirty="0" smtClean="0"/>
              <a:t>Samane er eit urfolk = har budd i eit geografisk område sidan før nasjonalstatane vart til</a:t>
            </a:r>
          </a:p>
          <a:p>
            <a:r>
              <a:rPr lang="nn-NO" sz="2400" dirty="0" smtClean="0"/>
              <a:t>Eldste skriftlege kjelde på samisk: 1595</a:t>
            </a:r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4010928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n-NO" sz="4000" dirty="0" smtClean="0"/>
              <a:t>Fornorsking</a:t>
            </a:r>
            <a:endParaRPr lang="nn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5"/>
          </a:xfrm>
        </p:spPr>
        <p:txBody>
          <a:bodyPr>
            <a:normAutofit/>
          </a:bodyPr>
          <a:lstStyle/>
          <a:p>
            <a:r>
              <a:rPr lang="nn-NO" sz="2400" dirty="0" smtClean="0"/>
              <a:t>Systematisk arbeid for å erstatte samisk med norsk språk</a:t>
            </a:r>
          </a:p>
          <a:p>
            <a:r>
              <a:rPr lang="nn-NO" sz="2400" dirty="0" smtClean="0"/>
              <a:t>1700-talet: både samisk og norsk vart brukt i opplæring og i misjonsarbeid</a:t>
            </a:r>
          </a:p>
          <a:p>
            <a:r>
              <a:rPr lang="nn-NO" sz="2400" dirty="0" smtClean="0"/>
              <a:t>Andre halvdel av 1800-talet: skjerpa fornorsking</a:t>
            </a:r>
          </a:p>
          <a:p>
            <a:r>
              <a:rPr lang="nn-NO" sz="2400" dirty="0" smtClean="0"/>
              <a:t>Finnefondet 1851: økonomisk støtte til fornorskingsarbeidet</a:t>
            </a:r>
          </a:p>
          <a:p>
            <a:r>
              <a:rPr lang="nn-NO" sz="2400" dirty="0" smtClean="0"/>
              <a:t>1898: berre norsk i opplæringa, ikkje lov å snakke samisk (eller kvensk) i skulen</a:t>
            </a:r>
          </a:p>
          <a:p>
            <a:endParaRPr lang="nn-NO" sz="2400" dirty="0" smtClean="0"/>
          </a:p>
          <a:p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856263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n-NO" sz="4000" dirty="0" smtClean="0"/>
              <a:t>Fornorsking </a:t>
            </a:r>
            <a:r>
              <a:rPr lang="nn-NO" sz="2800" dirty="0" smtClean="0"/>
              <a:t>(framhald)</a:t>
            </a:r>
            <a:endParaRPr lang="nn-NO" sz="28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36912"/>
          </a:xfrm>
        </p:spPr>
        <p:txBody>
          <a:bodyPr/>
          <a:lstStyle/>
          <a:p>
            <a:r>
              <a:rPr lang="nn-NO" sz="2400" dirty="0"/>
              <a:t>Sentralt verkemiddel: skuleinternata der det ikkje var lov til å snakke samisk</a:t>
            </a:r>
          </a:p>
          <a:p>
            <a:r>
              <a:rPr lang="nn-NO" sz="2400" dirty="0"/>
              <a:t>Fornorskinga galdt ikkje berre språk, men også kulturelle ytringar, samværsformer, religion, verdiar, normer</a:t>
            </a:r>
          </a:p>
          <a:p>
            <a:pPr marL="0" indent="0">
              <a:buNone/>
            </a:pPr>
            <a:endParaRPr lang="nn-NO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9691" y="3574404"/>
            <a:ext cx="3287493" cy="23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867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n-NO" sz="4000" dirty="0" smtClean="0"/>
              <a:t>Fornorskinga - årsaker</a:t>
            </a:r>
            <a:endParaRPr lang="nn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n-NO" sz="2400" dirty="0" smtClean="0"/>
              <a:t>Religiøse argument: berre norsk kunne brukast i forkynning</a:t>
            </a:r>
          </a:p>
          <a:p>
            <a:r>
              <a:rPr lang="nn-NO" sz="2400" dirty="0" smtClean="0"/>
              <a:t>Norsk nasjonsbygging på 1800-talet: samisk høvde ikkje inn i førestillingane om det norske</a:t>
            </a:r>
          </a:p>
          <a:p>
            <a:r>
              <a:rPr lang="nn-NO" sz="2400" dirty="0" smtClean="0"/>
              <a:t>Eit hierarkisk syn på kulturar: nokre kulturar var overlegne, andre var mindreverdige</a:t>
            </a:r>
          </a:p>
          <a:p>
            <a:r>
              <a:rPr lang="nn-NO" sz="2400" dirty="0" smtClean="0"/>
              <a:t>«Den finske fare»: stor innvandring frå Finland, måtte demme opp for påverknaden frå utlandet</a:t>
            </a:r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2141420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n-NO" sz="4000" dirty="0" smtClean="0"/>
              <a:t>1900-talet</a:t>
            </a:r>
            <a:endParaRPr lang="nn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n-NO" sz="2400" dirty="0" smtClean="0"/>
              <a:t>Fornorskingspolitikken overfor Sameland heldt fram til etter andre verdskrigen.</a:t>
            </a:r>
          </a:p>
          <a:p>
            <a:r>
              <a:rPr lang="nn-NO" sz="2400" dirty="0" err="1" smtClean="0"/>
              <a:t>Altasaka</a:t>
            </a:r>
            <a:r>
              <a:rPr lang="nn-NO" sz="2400" dirty="0" smtClean="0"/>
              <a:t> 1979-1981 vart eit vendepunkt: protest mot utbygging av Alta-Kautokeino-vassdraget</a:t>
            </a:r>
          </a:p>
          <a:p>
            <a:pPr marL="0" indent="0">
              <a:buNone/>
            </a:pPr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671416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n-NO" sz="4000" dirty="0" smtClean="0"/>
              <a:t>Fornorskingsskadar</a:t>
            </a:r>
            <a:endParaRPr lang="nn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n-NO" sz="2400" dirty="0" smtClean="0"/>
              <a:t>Språk og identitet er knytt nært saman: nedvurdering av språk = nedvurdering av brukaren</a:t>
            </a:r>
          </a:p>
          <a:p>
            <a:r>
              <a:rPr lang="nn-NO" sz="2400" dirty="0" smtClean="0"/>
              <a:t>Mange skifte språk – i dag er fleire av dei samiske språka utryddings-truga</a:t>
            </a:r>
          </a:p>
          <a:p>
            <a:r>
              <a:rPr lang="nn-NO" sz="2400" dirty="0" smtClean="0"/>
              <a:t>Skam og sosial mindreverdskjensle</a:t>
            </a:r>
          </a:p>
          <a:p>
            <a:r>
              <a:rPr lang="nn-NO" sz="2400" dirty="0" smtClean="0"/>
              <a:t>Mangelfull og dårleg opplæring </a:t>
            </a:r>
          </a:p>
          <a:p>
            <a:r>
              <a:rPr lang="nn-NO" sz="2400" dirty="0" smtClean="0"/>
              <a:t>Framande overfor eigen kultur og kulturell arv</a:t>
            </a:r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1089630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Intertekst_m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rtekst vg3_mal" id="{A45AD77C-58F1-4BF0-A6E1-6EC2842BFEC3}" vid="{C8B7DE39-09A2-4AAC-B059-7760F14B4C0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intertekst vg3_mal</Template>
  <TotalTime>12</TotalTime>
  <Words>530</Words>
  <Application>Microsoft Office PowerPoint</Application>
  <PresentationFormat>Skjermfremvisning (4:3)</PresentationFormat>
  <Paragraphs>65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14</vt:i4>
      </vt:variant>
    </vt:vector>
  </HeadingPairs>
  <TitlesOfParts>
    <vt:vector size="15" baseType="lpstr">
      <vt:lpstr>Intertekst_mal</vt:lpstr>
      <vt:lpstr>Kapittel 14 Samisk språk og kultur</vt:lpstr>
      <vt:lpstr>Mål</vt:lpstr>
      <vt:lpstr>Førlesing</vt:lpstr>
      <vt:lpstr>Sápmi - Sameland</vt:lpstr>
      <vt:lpstr>Fornorsking</vt:lpstr>
      <vt:lpstr>Fornorsking (framhald)</vt:lpstr>
      <vt:lpstr>Fornorskinga - årsaker</vt:lpstr>
      <vt:lpstr>1900-talet</vt:lpstr>
      <vt:lpstr>Fornorskingsskadar</vt:lpstr>
      <vt:lpstr>Språket</vt:lpstr>
      <vt:lpstr>Samisk i dag</vt:lpstr>
      <vt:lpstr>Tradisjonell samisk kultur</vt:lpstr>
      <vt:lpstr>Litteraturen</vt:lpstr>
      <vt:lpstr>Musikk og film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Astrid Kleiveland</dc:creator>
  <cp:lastModifiedBy>Malgorzata Golinska</cp:lastModifiedBy>
  <cp:revision>5</cp:revision>
  <dcterms:created xsi:type="dcterms:W3CDTF">2015-08-06T10:28:54Z</dcterms:created>
  <dcterms:modified xsi:type="dcterms:W3CDTF">2015-12-22T08:45:36Z</dcterms:modified>
</cp:coreProperties>
</file>