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9FAEBCBA-43AF-4D4C-933F-D8C63B51D4B8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0C8B263C-1048-476E-A06B-0F27DEB3221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698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454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8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94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60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7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0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52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1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41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8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4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4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17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20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6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96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6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8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7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565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2CE13F-90CD-4D84-B044-71B84D764F2E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DE8EBA-0C28-4774-8493-748BC8A2298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890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06BFF1-B5FB-4BA0-BEBB-E16973E61FAE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78EBE1-7E7F-4D9A-9067-6CDA7CF84E6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48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7E3187-5538-406C-AED4-2FF8A151AA14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66DBAC-2204-45BA-A701-CE92BE258C6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62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 sz="36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062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F88CB8-B67C-47DB-851B-0B4EA0D675C4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4D2098-7B74-4CC2-8D4E-BB8C85B133DF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25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4C59F3-242F-4EFD-A405-CE40C07861A2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0F4DD3-74DF-49E3-98EB-CAFC7AA9A08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964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9E7BAF-2DA7-4F85-BF3A-120D8172996E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FE7AC4-4497-4230-BD3A-C3A5582F6B9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199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6C6880-AB60-45FB-BDD1-B42E70C87D68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BF6495-BE06-424C-9D6E-47BEA38C5668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947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DBEBC2-B313-4C61-9A0F-B6F5B3422A03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6F6697-51C1-4661-B110-D070F436969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887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F747E5-619A-411A-80E2-F411EBD7A1B9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21C6DF-B9B4-4543-ADFB-18438EED3F0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360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8FD33A-9ACA-4F69-AE2C-6BA23C437F70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5D1EA9-7508-4738-B7C4-F4E5AE1F9FB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755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CF0AE6-C81F-4E20-8E03-2D39781BF8BA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4B0B0B-F986-460F-86E0-05574835E49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056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81A14E97-5C17-4B18-B068-19F5AB226F7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A7345F1B-C88A-4F83-B0DF-7474B6275424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3200"/>
              <a:t>Kapittel 7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088" y="612776"/>
            <a:ext cx="4114800" cy="4114800"/>
          </a:xfrm>
        </p:spPr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 anchorCtr="1"/>
          <a:lstStyle/>
          <a:p>
            <a:pPr lvl="0" algn="ctr"/>
            <a:r>
              <a:rPr lang="nb-NO" sz="3600"/>
              <a:t>Analyse av sakprosa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5791200" y="4700572"/>
            <a:ext cx="914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SG- design/</a:t>
            </a:r>
            <a:r>
              <a:rPr lang="nb-NO" sz="700" dirty="0" err="1" smtClean="0"/>
              <a:t>Fotolia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Komposisjon - Hvordan?</a:t>
            </a:r>
          </a:p>
        </p:txBody>
      </p:sp>
      <p:sp>
        <p:nvSpPr>
          <p:cNvPr id="3" name="Shape 78"/>
          <p:cNvSpPr txBox="1">
            <a:spLocks noGrp="1"/>
          </p:cNvSpPr>
          <p:nvPr>
            <p:ph type="body" idx="1"/>
          </p:nvPr>
        </p:nvSpPr>
        <p:spPr>
          <a:xfrm>
            <a:off x="457200" y="141764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Hvordan er teksten oppbygd?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Hva slags virkning har oppbyggingen?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Hvordan er argumentene plassert?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Hvordan er språket?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Er det noen virkemidler du legger spesielt merke til?</a:t>
            </a:r>
          </a:p>
          <a:p>
            <a:pPr lvl="0"/>
            <a:endParaRPr lang="nb-NO" sz="2000" dirty="0"/>
          </a:p>
          <a:p>
            <a:pPr lvl="0"/>
            <a:endParaRPr lang="nb-NO" sz="20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352800"/>
            <a:ext cx="3587386" cy="257693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5562600" y="5895046"/>
            <a:ext cx="84418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 colourbox.com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Argumentasjonsmåter - Hvorfor?</a:t>
            </a:r>
          </a:p>
        </p:txBody>
      </p:sp>
      <p:sp>
        <p:nvSpPr>
          <p:cNvPr id="3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/>
              <a:t>Gjør rede for argumentasjonen i teksten:</a:t>
            </a:r>
          </a:p>
          <a:p>
            <a:pPr lvl="0"/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faktaargument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flertallsargument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parallellargument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fornuftsargument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ekspertargument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Å forklare argumentasjonen innebærer </a:t>
            </a:r>
          </a:p>
        </p:txBody>
      </p:sp>
      <p:sp>
        <p:nvSpPr>
          <p:cNvPr id="3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å lese teksten nøye og finne viktige påstander/synspunkter. </a:t>
            </a:r>
          </a:p>
          <a:p>
            <a:pPr lvl="0"/>
            <a:endParaRPr lang="nb-NO" sz="2400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å finne flest mulig av argumentene som er brukt, både skjulte og åpne. </a:t>
            </a:r>
          </a:p>
          <a:p>
            <a:pPr lvl="0"/>
            <a:endParaRPr lang="nb-NO" sz="2400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å skrive en tekst der du kort redegjør for påstanden(e) og deretter gjennomgår de ulike argumentene.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Språklige virkemidler</a:t>
            </a:r>
          </a:p>
        </p:txBody>
      </p:sp>
      <p:sp>
        <p:nvSpPr>
          <p:cNvPr id="3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I en tekstanalyse er det viktig å se på ordvalget.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For eksempel:</a:t>
            </a:r>
          </a:p>
          <a:p>
            <a:pPr lvl="0"/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Er det mange positivt eller negativt ladde ord?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Er det brukt ironi?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Overdriver eller underdriver avsenderen?</a:t>
            </a:r>
          </a:p>
          <a:p>
            <a:pPr lvl="0"/>
            <a:endParaRPr lang="nb-NO"/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Avslutningen</a:t>
            </a:r>
          </a:p>
        </p:txBody>
      </p:sp>
      <p:sp>
        <p:nvSpPr>
          <p:cNvPr id="3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Skal oppsummere og konkludere analysen.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Her kan du bli bedt om å si noe om din egen holdning til saken.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 </a:t>
            </a:r>
          </a:p>
          <a:p>
            <a:pPr lvl="0"/>
            <a:endParaRPr lang="nb-NO"/>
          </a:p>
          <a:p>
            <a:pPr lvl="0"/>
            <a:endParaRPr lang="nb-NO"/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7"/>
          <p:cNvSpPr txBox="1">
            <a:spLocks noGrp="1"/>
          </p:cNvSpPr>
          <p:nvPr>
            <p:ph type="title"/>
          </p:nvPr>
        </p:nvSpPr>
        <p:spPr>
          <a:xfrm>
            <a:off x="539550" y="260649"/>
            <a:ext cx="8229600" cy="1143000"/>
          </a:xfrm>
        </p:spPr>
        <p:txBody>
          <a:bodyPr/>
          <a:lstStyle/>
          <a:p>
            <a:pPr lvl="0"/>
            <a:r>
              <a:rPr lang="nb-NO" sz="2400" b="0">
                <a:solidFill>
                  <a:srgbClr val="4F81BD"/>
                </a:solidFill>
              </a:rPr>
              <a:t>Huskeliste etter å ha skrevet sakprosaanalyse</a:t>
            </a:r>
          </a:p>
        </p:txBody>
      </p:sp>
      <p:sp>
        <p:nvSpPr>
          <p:cNvPr id="3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249262"/>
            <a:ext cx="8229600" cy="5318699"/>
          </a:xfrm>
        </p:spPr>
        <p:txBody>
          <a:bodyPr/>
          <a:lstStyle/>
          <a:p>
            <a:pPr marL="38103" lvl="0" indent="0">
              <a:lnSpc>
                <a:spcPct val="115000"/>
              </a:lnSpc>
              <a:spcBef>
                <a:spcPts val="0"/>
              </a:spcBef>
              <a:buNone/>
            </a:pPr>
            <a:endParaRPr lang="nb-NO" sz="24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en klar og tydelig innledning?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et kort og presist handlingsreferat?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Sier jeg noe om avsender og mottaker?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kommentert komposisjonen?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skrevet om bruken av virkemidler?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nevnt appellformene?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lagt merke til argumentasjonsformen?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brukt sitater for å underbygge påstandene mine?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400">
                <a:solidFill>
                  <a:srgbClr val="000000"/>
                </a:solidFill>
              </a:rPr>
              <a:t>Har jeg avsluttet teksten min på en god måte?</a:t>
            </a:r>
          </a:p>
          <a:p>
            <a:pPr lvl="0"/>
            <a:endParaRPr lang="nb-NO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4000"/>
              <a:t>Førlesingsoppgave</a:t>
            </a:r>
          </a:p>
        </p:txBody>
      </p:sp>
      <p:sp>
        <p:nvSpPr>
          <p:cNvPr id="3" name="Shape 30"/>
          <p:cNvSpPr txBox="1">
            <a:spLocks noGrp="1"/>
          </p:cNvSpPr>
          <p:nvPr>
            <p:ph type="body" idx="1"/>
          </p:nvPr>
        </p:nvSpPr>
        <p:spPr>
          <a:xfrm>
            <a:off x="457200" y="141764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>
                <a:solidFill>
                  <a:srgbClr val="000000"/>
                </a:solidFill>
              </a:rPr>
              <a:t>Diskuter følgende i smågrupper:</a:t>
            </a:r>
          </a:p>
          <a:p>
            <a:pPr marL="0" lvl="0" indent="0">
              <a:buNone/>
            </a:pPr>
            <a:endParaRPr lang="nb-NO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Hva er sakprosa?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Hva kjennetegner en saklig tekst?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Hvor ofte leser du sakprosa?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Hva slags sakprosa leser du?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Sakprosa har en hensikt</a:t>
            </a:r>
          </a:p>
        </p:txBody>
      </p:sp>
      <p:sp>
        <p:nvSpPr>
          <p:cNvPr id="3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Sakprosatekst  = artikkel, rapport, essay, reportasje, intervju etc. 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Sakprosa har en hensikt eller et formål. 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Denne hensikten skal du som leser finne fram til i en analyse.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Spørsmål du må stille deg er:</a:t>
            </a:r>
          </a:p>
        </p:txBody>
      </p:sp>
      <p:sp>
        <p:nvSpPr>
          <p:cNvPr id="3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b="1">
                <a:solidFill>
                  <a:srgbClr val="000000"/>
                </a:solidFill>
              </a:rPr>
              <a:t>Hva </a:t>
            </a:r>
            <a:r>
              <a:rPr lang="nb-NO" sz="2400">
                <a:solidFill>
                  <a:srgbClr val="000000"/>
                </a:solidFill>
              </a:rPr>
              <a:t>blir fortalt?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>
                <a:solidFill>
                  <a:srgbClr val="000000"/>
                </a:solidFill>
              </a:rPr>
              <a:t>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b="1">
                <a:solidFill>
                  <a:srgbClr val="000000"/>
                </a:solidFill>
              </a:rPr>
              <a:t>Hvordan </a:t>
            </a:r>
            <a:r>
              <a:rPr lang="nb-NO" sz="2400">
                <a:solidFill>
                  <a:srgbClr val="000000"/>
                </a:solidFill>
              </a:rPr>
              <a:t>blir det fortalt, og hvilken virkning har fortellemåten?</a:t>
            </a:r>
          </a:p>
          <a:p>
            <a:pPr lvl="0"/>
            <a:endParaRPr lang="nb-NO" sz="24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b="1">
                <a:solidFill>
                  <a:srgbClr val="000000"/>
                </a:solidFill>
              </a:rPr>
              <a:t>Hvorfor </a:t>
            </a:r>
            <a:r>
              <a:rPr lang="nb-NO" sz="2400">
                <a:solidFill>
                  <a:srgbClr val="000000"/>
                </a:solidFill>
              </a:rPr>
              <a:t>blir det fortalt? Hvilken funksjon har teksten?</a:t>
            </a:r>
          </a:p>
          <a:p>
            <a:pPr lvl="0"/>
            <a:endParaRPr lang="nb-NO" sz="24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b="1">
                <a:solidFill>
                  <a:srgbClr val="000000"/>
                </a:solidFill>
              </a:rPr>
              <a:t>Hva</a:t>
            </a:r>
            <a:r>
              <a:rPr lang="nb-NO" sz="2400">
                <a:solidFill>
                  <a:srgbClr val="000000"/>
                </a:solidFill>
              </a:rPr>
              <a:t> vil forfatteren med teksten?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En sakprosaanalyse dreier seg om</a:t>
            </a:r>
          </a:p>
        </p:txBody>
      </p:sp>
      <p:sp>
        <p:nvSpPr>
          <p:cNvPr id="3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å se på kommunikasjonssituasjonen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å finne hovedsynspunktet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å gjøre rede for argumentasjonsformer, virkemidler og komposisjon</a:t>
            </a:r>
          </a:p>
          <a:p>
            <a:pPr marL="0" lvl="0" indent="0">
              <a:buNone/>
            </a:pPr>
            <a:endParaRPr lang="nb-NO"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Den retoriske femkanten</a:t>
            </a:r>
          </a:p>
        </p:txBody>
      </p:sp>
      <p:sp>
        <p:nvSpPr>
          <p:cNvPr id="3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type="pic" idx="4294967295"/>
          </p:nvPr>
        </p:nvPicPr>
        <p:blipFill>
          <a:blip r:embed="rId3"/>
          <a:stretch>
            <a:fillRect/>
          </a:stretch>
        </p:blipFill>
        <p:spPr>
          <a:xfrm>
            <a:off x="2471732" y="2172495"/>
            <a:ext cx="4200525" cy="3381378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Hvordan skrive sakprosaanalyse?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600200"/>
            <a:ext cx="5745120" cy="407997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5867400" y="5644259"/>
            <a:ext cx="1447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Alan </a:t>
            </a:r>
            <a:r>
              <a:rPr lang="nb-NO" sz="700" dirty="0" err="1" smtClean="0"/>
              <a:t>Crowhurst</a:t>
            </a:r>
            <a:r>
              <a:rPr lang="nb-NO" sz="700" dirty="0" smtClean="0"/>
              <a:t>/</a:t>
            </a:r>
            <a:r>
              <a:rPr lang="nb-NO" sz="700" dirty="0" err="1" smtClean="0"/>
              <a:t>Getty</a:t>
            </a:r>
            <a:r>
              <a:rPr lang="nb-NO" sz="700" dirty="0" smtClean="0"/>
              <a:t> </a:t>
            </a:r>
            <a:r>
              <a:rPr lang="nb-NO" sz="700" dirty="0"/>
              <a:t>Images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Innledning</a:t>
            </a:r>
          </a:p>
        </p:txBody>
      </p:sp>
      <p:sp>
        <p:nvSpPr>
          <p:cNvPr id="3" name="Shape 66"/>
          <p:cNvSpPr txBox="1">
            <a:spLocks noGrp="1"/>
          </p:cNvSpPr>
          <p:nvPr>
            <p:ph type="body" idx="1"/>
          </p:nvPr>
        </p:nvSpPr>
        <p:spPr>
          <a:xfrm>
            <a:off x="457200" y="141764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Du kan starte med et sitat, en påstand eller et utdrag fra teksten 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Du kan gi en kort presentasjon med tittel, forfatter og medium 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>
                <a:solidFill>
                  <a:srgbClr val="000000"/>
                </a:solidFill>
              </a:rPr>
              <a:t>Du må si noe om </a:t>
            </a:r>
            <a:r>
              <a:rPr lang="nb-NO" i="1">
                <a:solidFill>
                  <a:srgbClr val="000000"/>
                </a:solidFill>
              </a:rPr>
              <a:t>avsender </a:t>
            </a:r>
            <a:r>
              <a:rPr lang="nb-NO">
                <a:solidFill>
                  <a:srgbClr val="000000"/>
                </a:solidFill>
              </a:rPr>
              <a:t>og </a:t>
            </a:r>
            <a:r>
              <a:rPr lang="nb-NO" i="1">
                <a:solidFill>
                  <a:srgbClr val="000000"/>
                </a:solidFill>
              </a:rPr>
              <a:t>mottaker</a:t>
            </a:r>
          </a:p>
          <a:p>
            <a:pPr lvl="0"/>
            <a:endParaRPr lang="nb-NO" i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Innholdsreferat - Hva?</a:t>
            </a:r>
          </a:p>
        </p:txBody>
      </p:sp>
      <p:sp>
        <p:nvSpPr>
          <p:cNvPr id="3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presenteres i teksten? </a:t>
            </a:r>
          </a:p>
          <a:p>
            <a:pPr lvl="0"/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handler teksten tematisk om, og hva sier forfatteren?</a:t>
            </a:r>
          </a:p>
          <a:p>
            <a:pPr lvl="0"/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Hvilket hovedsynspunkt kommer fram i teksten?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30</TotalTime>
  <Words>438</Words>
  <Application>Microsoft Office PowerPoint</Application>
  <PresentationFormat>Skjermfremvisning (4:3)</PresentationFormat>
  <Paragraphs>87</Paragraphs>
  <Slides>15</Slides>
  <Notes>14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8" baseType="lpstr">
      <vt:lpstr>Arial</vt:lpstr>
      <vt:lpstr>Calibri</vt:lpstr>
      <vt:lpstr>Intertekst_mal</vt:lpstr>
      <vt:lpstr>Kapittel 7</vt:lpstr>
      <vt:lpstr>Førlesingsoppgave</vt:lpstr>
      <vt:lpstr>Sakprosa har en hensikt</vt:lpstr>
      <vt:lpstr>Spørsmål du må stille deg er:</vt:lpstr>
      <vt:lpstr>En sakprosaanalyse dreier seg om</vt:lpstr>
      <vt:lpstr>Den retoriske femkanten</vt:lpstr>
      <vt:lpstr>Hvordan skrive sakprosaanalyse?</vt:lpstr>
      <vt:lpstr>Innledning</vt:lpstr>
      <vt:lpstr>Innholdsreferat - Hva?</vt:lpstr>
      <vt:lpstr>Komposisjon - Hvordan?</vt:lpstr>
      <vt:lpstr>Argumentasjonsmåter - Hvorfor?</vt:lpstr>
      <vt:lpstr>Å forklare argumentasjonen innebærer </vt:lpstr>
      <vt:lpstr>Språklige virkemidler</vt:lpstr>
      <vt:lpstr>Avslutningen</vt:lpstr>
      <vt:lpstr>Huskeliste etter å ha skrevet sakprosaanalyse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6</cp:revision>
  <dcterms:created xsi:type="dcterms:W3CDTF">2013-08-09T07:51:16Z</dcterms:created>
  <dcterms:modified xsi:type="dcterms:W3CDTF">2016-01-21T13:21:16Z</dcterms:modified>
</cp:coreProperties>
</file>