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75" r:id="rId3"/>
    <p:sldId id="256" r:id="rId4"/>
    <p:sldId id="259" r:id="rId5"/>
    <p:sldId id="260" r:id="rId6"/>
    <p:sldId id="257" r:id="rId7"/>
    <p:sldId id="258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</p:sldIdLst>
  <p:sldSz cx="9144000" cy="6858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396" y="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smtClean="0"/>
              <a:t>Klikk for å redigere undertittelstil i malen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0536A8-9F21-40AB-9540-5F5A4657680D}" type="datetimeFigureOut">
              <a:rPr lang="nb-NO" smtClean="0"/>
              <a:t>22.01.2016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CE340-D138-4481-BEA9-4CBD8A3C301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5374615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0536A8-9F21-40AB-9540-5F5A4657680D}" type="datetimeFigureOut">
              <a:rPr lang="nb-NO" smtClean="0"/>
              <a:t>22.01.2016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CE340-D138-4481-BEA9-4CBD8A3C301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680534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0536A8-9F21-40AB-9540-5F5A4657680D}" type="datetimeFigureOut">
              <a:rPr lang="nb-NO" smtClean="0"/>
              <a:t>22.01.2016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CE340-D138-4481-BEA9-4CBD8A3C301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9950686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pl-PL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pl-P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0536A8-9F21-40AB-9540-5F5A4657680D}" type="datetimeFigureOut">
              <a:rPr lang="nb-NO" smtClean="0"/>
              <a:t>22.01.2016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CE340-D138-4481-BEA9-4CBD8A3C301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04565561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l-P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l-P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0536A8-9F21-40AB-9540-5F5A4657680D}" type="datetimeFigureOut">
              <a:rPr lang="nb-NO" smtClean="0"/>
              <a:t>22.01.2016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CE340-D138-4481-BEA9-4CBD8A3C301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48865319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pl-P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0536A8-9F21-40AB-9540-5F5A4657680D}" type="datetimeFigureOut">
              <a:rPr lang="nb-NO" smtClean="0"/>
              <a:t>22.01.2016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CE340-D138-4481-BEA9-4CBD8A3C301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8341350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l-PL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pl-PL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l-PL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0536A8-9F21-40AB-9540-5F5A4657680D}" type="datetimeFigureOut">
              <a:rPr lang="nb-NO" smtClean="0"/>
              <a:t>22.01.2016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CE340-D138-4481-BEA9-4CBD8A3C301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0709108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pl-P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l-PL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l-PL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0536A8-9F21-40AB-9540-5F5A4657680D}" type="datetimeFigureOut">
              <a:rPr lang="nb-NO" smtClean="0"/>
              <a:t>22.01.2016</a:t>
            </a:fld>
            <a:endParaRPr lang="nb-N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CE340-D138-4481-BEA9-4CBD8A3C301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16612217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l-PL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0536A8-9F21-40AB-9540-5F5A4657680D}" type="datetimeFigureOut">
              <a:rPr lang="nb-NO" smtClean="0"/>
              <a:t>22.01.2016</a:t>
            </a:fld>
            <a:endParaRPr lang="nb-N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CE340-D138-4481-BEA9-4CBD8A3C301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95792283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0536A8-9F21-40AB-9540-5F5A4657680D}" type="datetimeFigureOut">
              <a:rPr lang="nb-NO" smtClean="0"/>
              <a:t>22.01.2016</a:t>
            </a:fld>
            <a:endParaRPr lang="nb-N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CE340-D138-4481-BEA9-4CBD8A3C301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41524912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pl-P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l-P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0536A8-9F21-40AB-9540-5F5A4657680D}" type="datetimeFigureOut">
              <a:rPr lang="nb-NO" smtClean="0"/>
              <a:t>22.01.2016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CE340-D138-4481-BEA9-4CBD8A3C301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7704572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0536A8-9F21-40AB-9540-5F5A4657680D}" type="datetimeFigureOut">
              <a:rPr lang="nb-NO" smtClean="0"/>
              <a:t>22.01.2016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CE340-D138-4481-BEA9-4CBD8A3C301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91301488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pl-PL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0536A8-9F21-40AB-9540-5F5A4657680D}" type="datetimeFigureOut">
              <a:rPr lang="nb-NO" smtClean="0"/>
              <a:t>22.01.2016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CE340-D138-4481-BEA9-4CBD8A3C301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64655999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l-P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l-P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0536A8-9F21-40AB-9540-5F5A4657680D}" type="datetimeFigureOut">
              <a:rPr lang="nb-NO" smtClean="0"/>
              <a:t>22.01.2016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CE340-D138-4481-BEA9-4CBD8A3C301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5711671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pl-P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l-P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0536A8-9F21-40AB-9540-5F5A4657680D}" type="datetimeFigureOut">
              <a:rPr lang="nb-NO" smtClean="0"/>
              <a:t>22.01.2016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CE340-D138-4481-BEA9-4CBD8A3C301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1654775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0536A8-9F21-40AB-9540-5F5A4657680D}" type="datetimeFigureOut">
              <a:rPr lang="nb-NO" smtClean="0"/>
              <a:t>22.01.2016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CE340-D138-4481-BEA9-4CBD8A3C301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0107323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0536A8-9F21-40AB-9540-5F5A4657680D}" type="datetimeFigureOut">
              <a:rPr lang="nb-NO" smtClean="0"/>
              <a:t>22.01.2016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CE340-D138-4481-BEA9-4CBD8A3C301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5338637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0536A8-9F21-40AB-9540-5F5A4657680D}" type="datetimeFigureOut">
              <a:rPr lang="nb-NO" smtClean="0"/>
              <a:t>22.01.2016</a:t>
            </a:fld>
            <a:endParaRPr lang="nb-NO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CE340-D138-4481-BEA9-4CBD8A3C301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2270592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0536A8-9F21-40AB-9540-5F5A4657680D}" type="datetimeFigureOut">
              <a:rPr lang="nb-NO" smtClean="0"/>
              <a:t>22.01.2016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CE340-D138-4481-BEA9-4CBD8A3C301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6364188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0536A8-9F21-40AB-9540-5F5A4657680D}" type="datetimeFigureOut">
              <a:rPr lang="nb-NO" smtClean="0"/>
              <a:t>22.01.2016</a:t>
            </a:fld>
            <a:endParaRPr lang="nb-NO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CE340-D138-4481-BEA9-4CBD8A3C301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2203165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0536A8-9F21-40AB-9540-5F5A4657680D}" type="datetimeFigureOut">
              <a:rPr lang="nb-NO" smtClean="0"/>
              <a:t>22.01.2016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CE340-D138-4481-BEA9-4CBD8A3C301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2745162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0536A8-9F21-40AB-9540-5F5A4657680D}" type="datetimeFigureOut">
              <a:rPr lang="nb-NO" smtClean="0"/>
              <a:t>22.01.2016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CE340-D138-4481-BEA9-4CBD8A3C301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7539393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0536A8-9F21-40AB-9540-5F5A4657680D}" type="datetimeFigureOut">
              <a:rPr lang="nb-NO" smtClean="0"/>
              <a:t>22.01.2016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0CE340-D138-4481-BEA9-4CBD8A3C301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608837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pl-P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l-P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0536A8-9F21-40AB-9540-5F5A4657680D}" type="datetimeFigureOut">
              <a:rPr lang="nb-NO" smtClean="0"/>
              <a:t>22.01.2016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0CE340-D138-4481-BEA9-4CBD8A3C301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4446733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slideLayout" Target="../slideLayouts/slideLayout12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2" y="0"/>
            <a:ext cx="914083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97198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none" lIns="0" tIns="0" rIns="0" bIns="0" rtlCol="0" anchor="ctr">
            <a:normAutofit/>
          </a:bodyPr>
          <a:lstStyle/>
          <a:p>
            <a:r>
              <a:rPr lang="nb-NO" sz="4000" b="1" dirty="0">
                <a:solidFill>
                  <a:schemeClr val="dk1"/>
                </a:solidFill>
                <a:latin typeface="+mn-lt"/>
                <a:ea typeface="+mn-ea"/>
                <a:cs typeface="+mn-cs"/>
              </a:rPr>
              <a:t>Klassisismen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85750" indent="-285750">
              <a:buSzPct val="25000"/>
              <a:buFont typeface="Wingdings" charset="2"/>
              <a:buChar char="u"/>
            </a:pPr>
            <a:r>
              <a:rPr lang="nb-NO" sz="2600" dirty="0"/>
              <a:t>Klassiske </a:t>
            </a:r>
            <a:r>
              <a:rPr lang="nb-NO" sz="2600" dirty="0" smtClean="0"/>
              <a:t>sjangrar</a:t>
            </a:r>
            <a:r>
              <a:rPr lang="nb-NO" sz="2600" dirty="0"/>
              <a:t>: tragedie, komedie, satire, epos</a:t>
            </a:r>
          </a:p>
          <a:p>
            <a:pPr marL="285750" indent="-285750">
              <a:buSzPct val="25000"/>
              <a:buFont typeface="Wingdings" charset="2"/>
              <a:buChar char="u"/>
            </a:pPr>
            <a:r>
              <a:rPr lang="nb-NO" sz="2600" dirty="0" err="1"/>
              <a:t>Klassisistane</a:t>
            </a:r>
            <a:r>
              <a:rPr lang="nb-NO" sz="2600" dirty="0"/>
              <a:t> «kopierer» både forma og tematikken</a:t>
            </a:r>
          </a:p>
          <a:p>
            <a:pPr marL="285750" indent="-285750">
              <a:buSzPct val="25000"/>
              <a:buFont typeface="Wingdings" charset="2"/>
              <a:buChar char="u"/>
            </a:pPr>
            <a:r>
              <a:rPr lang="nb-NO" sz="2600" dirty="0"/>
              <a:t>Trua på fornufta: det er fornuftig at det </a:t>
            </a:r>
            <a:r>
              <a:rPr lang="nb-NO" sz="2600" dirty="0" err="1"/>
              <a:t>finst</a:t>
            </a:r>
            <a:r>
              <a:rPr lang="nb-NO" sz="2600" dirty="0"/>
              <a:t> allmenne og «naturlege» </a:t>
            </a:r>
            <a:r>
              <a:rPr lang="nb-NO" sz="2600" dirty="0" err="1"/>
              <a:t>reglar</a:t>
            </a:r>
            <a:r>
              <a:rPr lang="nb-NO" sz="2600" dirty="0"/>
              <a:t> for kunsten – god kunst må </a:t>
            </a:r>
            <a:r>
              <a:rPr lang="nb-NO" sz="2600" dirty="0" err="1"/>
              <a:t>halde</a:t>
            </a:r>
            <a:r>
              <a:rPr lang="nb-NO" sz="2600" dirty="0"/>
              <a:t> seg </a:t>
            </a:r>
            <a:r>
              <a:rPr lang="nb-NO" sz="2600" dirty="0" err="1"/>
              <a:t>innanfor</a:t>
            </a:r>
            <a:r>
              <a:rPr lang="nb-NO" sz="2600" dirty="0"/>
              <a:t> </a:t>
            </a:r>
            <a:r>
              <a:rPr lang="nb-NO" sz="2600" dirty="0" err="1"/>
              <a:t>desse</a:t>
            </a:r>
            <a:r>
              <a:rPr lang="nb-NO" sz="2600" dirty="0"/>
              <a:t> </a:t>
            </a:r>
            <a:r>
              <a:rPr lang="nb-NO" sz="2600" dirty="0" err="1"/>
              <a:t>reglane</a:t>
            </a:r>
            <a:endParaRPr lang="nb-NO" sz="2600" dirty="0"/>
          </a:p>
          <a:p>
            <a:pPr lvl="1">
              <a:buSzPct val="25000"/>
              <a:buFont typeface="Wingdings" charset="2"/>
              <a:buChar char="u"/>
            </a:pPr>
            <a:r>
              <a:rPr lang="nb-NO" sz="2400" dirty="0" err="1"/>
              <a:t>Enkelheit</a:t>
            </a:r>
            <a:r>
              <a:rPr lang="nb-NO" sz="2400" dirty="0"/>
              <a:t>, symmetri, eleganse, </a:t>
            </a:r>
            <a:r>
              <a:rPr lang="nb-NO" sz="2400" dirty="0" err="1"/>
              <a:t>måtehald</a:t>
            </a:r>
            <a:r>
              <a:rPr lang="nb-NO" sz="2400" dirty="0"/>
              <a:t> i </a:t>
            </a:r>
            <a:r>
              <a:rPr lang="nb-NO" sz="2400" dirty="0" smtClean="0"/>
              <a:t>utsmykkinga </a:t>
            </a:r>
            <a:endParaRPr lang="nb-NO" sz="2400" dirty="0"/>
          </a:p>
        </p:txBody>
      </p:sp>
      <p:pic>
        <p:nvPicPr>
          <p:cNvPr id="4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31685"/>
            <a:ext cx="9144000" cy="526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71191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none" lIns="0" tIns="0" rIns="0" bIns="0" rtlCol="0" anchor="ctr">
            <a:normAutofit/>
          </a:bodyPr>
          <a:lstStyle/>
          <a:p>
            <a:r>
              <a:rPr lang="nb-NO" sz="4000" b="1" dirty="0">
                <a:solidFill>
                  <a:schemeClr val="dk1"/>
                </a:solidFill>
                <a:latin typeface="+mn-lt"/>
                <a:ea typeface="+mn-ea"/>
                <a:cs typeface="+mn-cs"/>
              </a:rPr>
              <a:t>Karakterkomedien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85750" indent="-285750">
              <a:buSzPct val="25000"/>
              <a:buFont typeface="Wingdings" charset="2"/>
              <a:buChar char="u"/>
            </a:pPr>
            <a:r>
              <a:rPr lang="nb-NO" sz="2400" dirty="0"/>
              <a:t>Molière </a:t>
            </a:r>
            <a:r>
              <a:rPr lang="nb-NO" sz="2400" dirty="0" err="1"/>
              <a:t>utviklar</a:t>
            </a:r>
            <a:r>
              <a:rPr lang="nb-NO" sz="2400" dirty="0"/>
              <a:t> karakterkomedien</a:t>
            </a:r>
          </a:p>
          <a:p>
            <a:pPr marL="285750" indent="-285750">
              <a:buSzPct val="25000"/>
              <a:buFont typeface="Wingdings" charset="2"/>
              <a:buChar char="u"/>
            </a:pPr>
            <a:r>
              <a:rPr lang="nb-NO" sz="2400" dirty="0" err="1"/>
              <a:t>Hovudpersonen</a:t>
            </a:r>
            <a:r>
              <a:rPr lang="nb-NO" sz="2400" dirty="0"/>
              <a:t> har </a:t>
            </a:r>
            <a:r>
              <a:rPr lang="nb-NO" sz="2400" dirty="0" err="1"/>
              <a:t>ein</a:t>
            </a:r>
            <a:r>
              <a:rPr lang="nb-NO" sz="2400" dirty="0"/>
              <a:t> karakterbrist </a:t>
            </a:r>
            <a:r>
              <a:rPr lang="nb-NO" sz="2400" dirty="0" smtClean="0"/>
              <a:t>som det blir </a:t>
            </a:r>
            <a:r>
              <a:rPr lang="nb-NO" sz="2400" dirty="0"/>
              <a:t>gjort narr av</a:t>
            </a:r>
          </a:p>
          <a:p>
            <a:pPr marL="285750" indent="-285750">
              <a:buSzPct val="25000"/>
              <a:buFont typeface="Wingdings" charset="2"/>
              <a:buChar char="u"/>
            </a:pPr>
            <a:r>
              <a:rPr lang="nb-NO" sz="2400" dirty="0" err="1"/>
              <a:t>Oppdreg</a:t>
            </a:r>
            <a:r>
              <a:rPr lang="nb-NO" sz="2400" dirty="0"/>
              <a:t> </a:t>
            </a:r>
            <a:r>
              <a:rPr lang="nb-NO" sz="2400" dirty="0" err="1"/>
              <a:t>tilskodaren</a:t>
            </a:r>
            <a:r>
              <a:rPr lang="nb-NO" sz="2400" dirty="0"/>
              <a:t>: </a:t>
            </a:r>
          </a:p>
          <a:p>
            <a:pPr lvl="1">
              <a:buSzPct val="25000"/>
              <a:buFont typeface="Wingdings" charset="2"/>
              <a:buChar char="u"/>
            </a:pPr>
            <a:r>
              <a:rPr lang="nb-NO" sz="2400" dirty="0"/>
              <a:t>Komedien </a:t>
            </a:r>
            <a:r>
              <a:rPr lang="nb-NO" sz="2400" dirty="0" err="1"/>
              <a:t>gjer</a:t>
            </a:r>
            <a:r>
              <a:rPr lang="nb-NO" sz="2400" dirty="0"/>
              <a:t> narr av den </a:t>
            </a:r>
            <a:r>
              <a:rPr lang="nb-NO" sz="2400" dirty="0" err="1"/>
              <a:t>tåpelege</a:t>
            </a:r>
            <a:r>
              <a:rPr lang="nb-NO" sz="2400" dirty="0"/>
              <a:t> </a:t>
            </a:r>
            <a:r>
              <a:rPr lang="nb-NO" sz="2400" dirty="0" err="1"/>
              <a:t>hovudpersonen</a:t>
            </a:r>
            <a:endParaRPr lang="nb-NO" sz="2400" dirty="0"/>
          </a:p>
          <a:p>
            <a:pPr lvl="1">
              <a:buSzPct val="25000"/>
              <a:buFont typeface="Wingdings" charset="2"/>
              <a:buChar char="u"/>
            </a:pPr>
            <a:r>
              <a:rPr lang="nb-NO" sz="2400" dirty="0" err="1"/>
              <a:t>T</a:t>
            </a:r>
            <a:r>
              <a:rPr lang="nb-NO" sz="2400" dirty="0" err="1" smtClean="0"/>
              <a:t>ilskodaren</a:t>
            </a:r>
            <a:r>
              <a:rPr lang="nb-NO" sz="2400" dirty="0" smtClean="0"/>
              <a:t> </a:t>
            </a:r>
            <a:r>
              <a:rPr lang="nb-NO" sz="2400" dirty="0"/>
              <a:t>identifiserer seg med </a:t>
            </a:r>
            <a:r>
              <a:rPr lang="nb-NO" sz="2400" dirty="0" err="1"/>
              <a:t>hovudpersonen</a:t>
            </a:r>
            <a:r>
              <a:rPr lang="nb-NO" sz="2400" dirty="0"/>
              <a:t>, og ler dermed av seg </a:t>
            </a:r>
            <a:r>
              <a:rPr lang="nb-NO" sz="2400" dirty="0" err="1" smtClean="0"/>
              <a:t>sjølv</a:t>
            </a:r>
            <a:r>
              <a:rPr lang="nb-NO" sz="2400" dirty="0" smtClean="0"/>
              <a:t> </a:t>
            </a:r>
            <a:endParaRPr lang="nb-NO" sz="2400" dirty="0"/>
          </a:p>
          <a:p>
            <a:pPr lvl="1">
              <a:buSzPct val="25000"/>
              <a:buFont typeface="Wingdings" charset="2"/>
              <a:buChar char="u"/>
            </a:pPr>
            <a:r>
              <a:rPr lang="nb-NO" sz="2400" dirty="0" err="1"/>
              <a:t>Tilskodaren</a:t>
            </a:r>
            <a:r>
              <a:rPr lang="nb-NO" sz="2400" dirty="0"/>
              <a:t> tek avstand </a:t>
            </a:r>
            <a:r>
              <a:rPr lang="nb-NO" sz="2400" dirty="0" err="1"/>
              <a:t>frå</a:t>
            </a:r>
            <a:r>
              <a:rPr lang="nb-NO" sz="2400" dirty="0"/>
              <a:t> </a:t>
            </a:r>
            <a:r>
              <a:rPr lang="nb-NO" sz="2400" dirty="0" err="1"/>
              <a:t>dei</a:t>
            </a:r>
            <a:r>
              <a:rPr lang="nb-NO" sz="2400" dirty="0"/>
              <a:t> </a:t>
            </a:r>
            <a:r>
              <a:rPr lang="nb-NO" sz="2400" dirty="0" err="1"/>
              <a:t>dårlege</a:t>
            </a:r>
            <a:r>
              <a:rPr lang="nb-NO" sz="2400" dirty="0"/>
              <a:t> </a:t>
            </a:r>
            <a:r>
              <a:rPr lang="nb-NO" sz="2400" dirty="0" err="1"/>
              <a:t>eigenskapane</a:t>
            </a:r>
            <a:r>
              <a:rPr lang="nb-NO" sz="2400" dirty="0"/>
              <a:t> hjå </a:t>
            </a:r>
            <a:r>
              <a:rPr lang="nb-NO" sz="2400" dirty="0" err="1"/>
              <a:t>hovudpersonen</a:t>
            </a:r>
            <a:r>
              <a:rPr lang="nb-NO" sz="2400" dirty="0"/>
              <a:t> og hjå seg </a:t>
            </a:r>
            <a:r>
              <a:rPr lang="nb-NO" sz="2400" dirty="0" err="1" smtClean="0"/>
              <a:t>sjølv</a:t>
            </a:r>
            <a:endParaRPr lang="nb-NO" sz="2400" dirty="0"/>
          </a:p>
          <a:p>
            <a:pPr lvl="1"/>
            <a:endParaRPr lang="nb-NO" dirty="0" smtClean="0"/>
          </a:p>
          <a:p>
            <a:endParaRPr lang="nb-NO" dirty="0"/>
          </a:p>
        </p:txBody>
      </p:sp>
      <p:pic>
        <p:nvPicPr>
          <p:cNvPr id="4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31685"/>
            <a:ext cx="9144000" cy="526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17539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none" lIns="0" tIns="0" rIns="0" bIns="0" rtlCol="0" anchor="ctr">
            <a:normAutofit/>
          </a:bodyPr>
          <a:lstStyle/>
          <a:p>
            <a:r>
              <a:rPr lang="nb-NO" sz="4000" b="1" dirty="0">
                <a:solidFill>
                  <a:schemeClr val="dk1"/>
                </a:solidFill>
                <a:latin typeface="+mn-lt"/>
                <a:ea typeface="+mn-ea"/>
                <a:cs typeface="+mn-cs"/>
              </a:rPr>
              <a:t>Holberg – vitskapsmann og </a:t>
            </a:r>
            <a:r>
              <a:rPr lang="nb-NO" sz="4000" b="1" dirty="0" err="1">
                <a:solidFill>
                  <a:schemeClr val="dk1"/>
                </a:solidFill>
                <a:latin typeface="+mn-lt"/>
                <a:ea typeface="+mn-ea"/>
                <a:cs typeface="+mn-cs"/>
              </a:rPr>
              <a:t>diktar</a:t>
            </a:r>
            <a:endParaRPr lang="nb-NO" sz="4000" b="1" dirty="0">
              <a:solidFill>
                <a:schemeClr val="dk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629000"/>
          </a:xfrm>
        </p:spPr>
        <p:txBody>
          <a:bodyPr>
            <a:normAutofit/>
          </a:bodyPr>
          <a:lstStyle/>
          <a:p>
            <a:pPr marL="285750" indent="-285750">
              <a:buSzPct val="25000"/>
              <a:buFont typeface="Wingdings" charset="2"/>
              <a:buChar char="u"/>
            </a:pPr>
            <a:r>
              <a:rPr lang="nb-NO" sz="2400" dirty="0"/>
              <a:t>Studerer og lever sitt </a:t>
            </a:r>
            <a:r>
              <a:rPr lang="nb-NO" sz="2400" dirty="0" err="1"/>
              <a:t>vaksne</a:t>
            </a:r>
            <a:r>
              <a:rPr lang="nb-NO" sz="2400" dirty="0"/>
              <a:t> liv i København</a:t>
            </a:r>
          </a:p>
          <a:p>
            <a:pPr marL="285750" indent="-285750">
              <a:buSzPct val="25000"/>
              <a:buFont typeface="Wingdings" charset="2"/>
              <a:buChar char="u"/>
            </a:pPr>
            <a:r>
              <a:rPr lang="nb-NO" sz="2400" dirty="0"/>
              <a:t>historie, geografi, filosofi, latin, jus</a:t>
            </a:r>
          </a:p>
          <a:p>
            <a:pPr marL="285750" indent="-285750">
              <a:buSzPct val="25000"/>
              <a:buFont typeface="Wingdings" charset="2"/>
              <a:buChar char="u"/>
            </a:pPr>
            <a:r>
              <a:rPr lang="nb-NO" sz="2400" dirty="0"/>
              <a:t>Blir professor i 1717</a:t>
            </a:r>
          </a:p>
          <a:p>
            <a:pPr marL="285750" indent="-285750">
              <a:buSzPct val="25000"/>
              <a:buFont typeface="Wingdings" charset="2"/>
              <a:buChar char="u"/>
            </a:pPr>
            <a:r>
              <a:rPr lang="nb-NO" sz="2400" dirty="0"/>
              <a:t>Får sin «poetiske raptus» i 1719</a:t>
            </a:r>
          </a:p>
          <a:p>
            <a:pPr marL="285750" indent="-285750">
              <a:buSzPct val="25000"/>
              <a:buFont typeface="Wingdings" charset="2"/>
              <a:buChar char="u"/>
            </a:pPr>
            <a:r>
              <a:rPr lang="nb-NO" sz="2400" dirty="0"/>
              <a:t>Skriv ma. mange satiriske dikt, </a:t>
            </a:r>
            <a:r>
              <a:rPr lang="nb-NO" sz="2400" dirty="0" err="1"/>
              <a:t>pariodiar</a:t>
            </a:r>
            <a:r>
              <a:rPr lang="nb-NO" sz="2400" dirty="0"/>
              <a:t> og 26 </a:t>
            </a:r>
            <a:r>
              <a:rPr lang="nb-NO" sz="2400" dirty="0" err="1"/>
              <a:t>komediar</a:t>
            </a:r>
            <a:r>
              <a:rPr lang="nb-NO" sz="2400" dirty="0"/>
              <a:t> i løpet av ca. fem år</a:t>
            </a:r>
          </a:p>
          <a:p>
            <a:pPr marL="285750" indent="-285750">
              <a:buSzPct val="25000"/>
              <a:buFont typeface="Wingdings" charset="2"/>
              <a:buChar char="u"/>
            </a:pPr>
            <a:r>
              <a:rPr lang="nb-NO" sz="2400" dirty="0" smtClean="0"/>
              <a:t>Skaper </a:t>
            </a:r>
            <a:r>
              <a:rPr lang="nb-NO" sz="2400" dirty="0" err="1"/>
              <a:t>ein</a:t>
            </a:r>
            <a:r>
              <a:rPr lang="nb-NO" sz="2400" dirty="0"/>
              <a:t> ny litteratur, etter klassisk mønster, for Danmark-</a:t>
            </a:r>
            <a:r>
              <a:rPr lang="nb-NO" sz="2400" dirty="0" err="1"/>
              <a:t>Noreg</a:t>
            </a:r>
            <a:endParaRPr lang="nb-NO" sz="2400" dirty="0"/>
          </a:p>
        </p:txBody>
      </p:sp>
      <p:pic>
        <p:nvPicPr>
          <p:cNvPr id="4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31685"/>
            <a:ext cx="9144000" cy="526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8877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none" lIns="0" tIns="0" rIns="0" bIns="0" rtlCol="0" anchor="ctr">
            <a:normAutofit/>
          </a:bodyPr>
          <a:lstStyle/>
          <a:p>
            <a:r>
              <a:rPr lang="nb-NO" sz="4000" b="1" dirty="0">
                <a:solidFill>
                  <a:schemeClr val="dk1"/>
                </a:solidFill>
                <a:latin typeface="+mn-lt"/>
                <a:ea typeface="+mn-ea"/>
                <a:cs typeface="+mn-cs"/>
              </a:rPr>
              <a:t>Erasmus </a:t>
            </a:r>
            <a:r>
              <a:rPr lang="nb-NO" sz="4000" b="1" dirty="0" err="1">
                <a:solidFill>
                  <a:schemeClr val="dk1"/>
                </a:solidFill>
                <a:latin typeface="+mn-lt"/>
                <a:ea typeface="+mn-ea"/>
                <a:cs typeface="+mn-cs"/>
              </a:rPr>
              <a:t>Montanus</a:t>
            </a:r>
            <a:endParaRPr lang="nb-NO" sz="4000" b="1" dirty="0">
              <a:solidFill>
                <a:schemeClr val="dk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85750" indent="-285750">
              <a:buSzPct val="25000"/>
              <a:buFont typeface="Wingdings" charset="2"/>
              <a:buChar char="u"/>
            </a:pPr>
            <a:r>
              <a:rPr lang="nb-NO" sz="2400" dirty="0" err="1"/>
              <a:t>Gjer</a:t>
            </a:r>
            <a:r>
              <a:rPr lang="nb-NO" sz="2400" dirty="0"/>
              <a:t> narr av den </a:t>
            </a:r>
            <a:r>
              <a:rPr lang="nb-NO" sz="2400" dirty="0" err="1"/>
              <a:t>sjølvgode</a:t>
            </a:r>
            <a:r>
              <a:rPr lang="nb-NO" sz="2400" dirty="0"/>
              <a:t> studenten Rasmus Berg, eller Erasmus </a:t>
            </a:r>
            <a:r>
              <a:rPr lang="nb-NO" sz="2400" dirty="0" err="1"/>
              <a:t>Montanus</a:t>
            </a:r>
            <a:r>
              <a:rPr lang="nb-NO" sz="2400" dirty="0"/>
              <a:t> på latin</a:t>
            </a:r>
          </a:p>
          <a:p>
            <a:pPr marL="285750" indent="-285750">
              <a:buSzPct val="25000"/>
              <a:buFont typeface="Wingdings" charset="2"/>
              <a:buChar char="u"/>
            </a:pPr>
            <a:r>
              <a:rPr lang="nb-NO" sz="2400" dirty="0"/>
              <a:t>Rasmus kjem heim til </a:t>
            </a:r>
            <a:r>
              <a:rPr lang="nb-NO" sz="2400" dirty="0" smtClean="0"/>
              <a:t>foreldra </a:t>
            </a:r>
            <a:r>
              <a:rPr lang="nb-NO" sz="2400" dirty="0"/>
              <a:t>sin gard og viser for alle at han er </a:t>
            </a:r>
            <a:r>
              <a:rPr lang="nb-NO" sz="2400" dirty="0" err="1"/>
              <a:t>meir</a:t>
            </a:r>
            <a:r>
              <a:rPr lang="nb-NO" sz="2400" dirty="0"/>
              <a:t> verd enn bøndene og landsbyfolket</a:t>
            </a:r>
          </a:p>
          <a:p>
            <a:pPr marL="285750" indent="-285750">
              <a:buSzPct val="25000"/>
              <a:buFont typeface="Wingdings" charset="2"/>
              <a:buChar char="u"/>
            </a:pPr>
            <a:r>
              <a:rPr lang="nb-NO" sz="2400" dirty="0" err="1"/>
              <a:t>Pratar</a:t>
            </a:r>
            <a:r>
              <a:rPr lang="nb-NO" sz="2400" dirty="0"/>
              <a:t> latin </a:t>
            </a:r>
            <a:r>
              <a:rPr lang="nb-NO" sz="2400" dirty="0" err="1"/>
              <a:t>sjølv</a:t>
            </a:r>
            <a:r>
              <a:rPr lang="nb-NO" sz="2400" dirty="0"/>
              <a:t> om ingen forstår han</a:t>
            </a:r>
          </a:p>
          <a:p>
            <a:pPr marL="285750" indent="-285750">
              <a:buSzPct val="25000"/>
              <a:buFont typeface="Wingdings" charset="2"/>
              <a:buChar char="u"/>
            </a:pPr>
            <a:r>
              <a:rPr lang="nb-NO" sz="2400" dirty="0"/>
              <a:t>Beviser alt mulig gjennom </a:t>
            </a:r>
            <a:r>
              <a:rPr lang="nb-NO" sz="2400" dirty="0" err="1"/>
              <a:t>såkalla</a:t>
            </a:r>
            <a:r>
              <a:rPr lang="nb-NO" sz="2400" dirty="0"/>
              <a:t> logiske </a:t>
            </a:r>
            <a:r>
              <a:rPr lang="nb-NO" sz="2400" dirty="0" smtClean="0"/>
              <a:t>resonnement:</a:t>
            </a:r>
            <a:endParaRPr lang="nb-NO" sz="2400" dirty="0"/>
          </a:p>
          <a:p>
            <a:pPr lvl="1">
              <a:buSzPct val="25000"/>
              <a:buFont typeface="Wingdings" charset="2"/>
              <a:buChar char="u"/>
            </a:pPr>
            <a:r>
              <a:rPr lang="nb-NO" sz="2400" dirty="0"/>
              <a:t>«Mor </a:t>
            </a:r>
            <a:r>
              <a:rPr lang="nb-NO" sz="2400" dirty="0" err="1"/>
              <a:t>Nille</a:t>
            </a:r>
            <a:r>
              <a:rPr lang="nb-NO" sz="2400" dirty="0"/>
              <a:t> er en sten»</a:t>
            </a:r>
          </a:p>
        </p:txBody>
      </p:sp>
      <p:pic>
        <p:nvPicPr>
          <p:cNvPr id="4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31685"/>
            <a:ext cx="9144000" cy="526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532123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none" lIns="0" tIns="0" rIns="0" bIns="0" rtlCol="0" anchor="ctr">
            <a:normAutofit/>
          </a:bodyPr>
          <a:lstStyle/>
          <a:p>
            <a:r>
              <a:rPr lang="nb-NO" sz="4000" b="1" dirty="0">
                <a:solidFill>
                  <a:schemeClr val="dk1"/>
                </a:solidFill>
                <a:latin typeface="+mn-lt"/>
                <a:ea typeface="+mn-ea"/>
                <a:cs typeface="+mn-cs"/>
              </a:rPr>
              <a:t>Erasmus </a:t>
            </a:r>
            <a:r>
              <a:rPr lang="nb-NO" sz="4000" b="1" dirty="0" err="1">
                <a:solidFill>
                  <a:schemeClr val="dk1"/>
                </a:solidFill>
                <a:latin typeface="+mn-lt"/>
                <a:ea typeface="+mn-ea"/>
                <a:cs typeface="+mn-cs"/>
              </a:rPr>
              <a:t>Montanus</a:t>
            </a:r>
            <a:endParaRPr lang="nb-NO" sz="4000" b="1" dirty="0">
              <a:solidFill>
                <a:schemeClr val="dk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85750" indent="-285750">
              <a:buSzPct val="25000"/>
              <a:buFont typeface="Wingdings" charset="2"/>
              <a:buChar char="u"/>
            </a:pPr>
            <a:r>
              <a:rPr lang="nb-NO" sz="2400" dirty="0"/>
              <a:t>Sympatien ligg </a:t>
            </a:r>
            <a:r>
              <a:rPr lang="nb-NO" sz="2400" dirty="0" err="1"/>
              <a:t>ikkje</a:t>
            </a:r>
            <a:r>
              <a:rPr lang="nb-NO" sz="2400" dirty="0"/>
              <a:t> hjå den lærde Erasmus, men hjå broren, bonden Jacob</a:t>
            </a:r>
          </a:p>
          <a:p>
            <a:pPr marL="285750" indent="-285750">
              <a:buSzPct val="25000"/>
              <a:buFont typeface="Wingdings" charset="2"/>
              <a:buChar char="u"/>
            </a:pPr>
            <a:r>
              <a:rPr lang="nb-NO" sz="2400" dirty="0"/>
              <a:t>Samtidig representerer Erasmus fornufta mot det </a:t>
            </a:r>
            <a:r>
              <a:rPr lang="nb-NO" sz="2400" dirty="0" err="1"/>
              <a:t>uvitande</a:t>
            </a:r>
            <a:r>
              <a:rPr lang="nb-NO" sz="2400" dirty="0"/>
              <a:t> og enkle landsbyfolket</a:t>
            </a:r>
          </a:p>
          <a:p>
            <a:pPr lvl="1">
              <a:buSzPct val="25000"/>
              <a:buFont typeface="Wingdings" charset="2"/>
              <a:buChar char="u"/>
            </a:pPr>
            <a:r>
              <a:rPr lang="nb-NO" sz="2400" dirty="0"/>
              <a:t>V</a:t>
            </a:r>
            <a:r>
              <a:rPr lang="nb-NO" sz="2400" dirty="0" smtClean="0"/>
              <a:t>eit </a:t>
            </a:r>
            <a:r>
              <a:rPr lang="nb-NO" sz="2400" dirty="0"/>
              <a:t>at jorda er rund, men må </a:t>
            </a:r>
            <a:r>
              <a:rPr lang="nb-NO" sz="2400" dirty="0" err="1" smtClean="0"/>
              <a:t>sverje</a:t>
            </a:r>
            <a:r>
              <a:rPr lang="nb-NO" sz="2400" dirty="0" smtClean="0"/>
              <a:t> </a:t>
            </a:r>
            <a:r>
              <a:rPr lang="nb-NO" sz="2400" dirty="0"/>
              <a:t>på det motsette for å få gifte seg med Lisbeth</a:t>
            </a:r>
          </a:p>
        </p:txBody>
      </p:sp>
      <p:pic>
        <p:nvPicPr>
          <p:cNvPr id="4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31685"/>
            <a:ext cx="9144000" cy="526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9663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none" lIns="0" tIns="0" rIns="0" bIns="0" rtlCol="0" anchor="ctr">
            <a:normAutofit/>
          </a:bodyPr>
          <a:lstStyle/>
          <a:p>
            <a:r>
              <a:rPr lang="nb-NO" sz="4000" b="1" dirty="0">
                <a:solidFill>
                  <a:schemeClr val="dk1"/>
                </a:solidFill>
                <a:latin typeface="+mn-lt"/>
                <a:ea typeface="+mn-ea"/>
                <a:cs typeface="+mn-cs"/>
              </a:rPr>
              <a:t>Jeppe på </a:t>
            </a:r>
            <a:r>
              <a:rPr lang="nb-NO" sz="4000" b="1" dirty="0" err="1">
                <a:solidFill>
                  <a:schemeClr val="dk1"/>
                </a:solidFill>
                <a:latin typeface="+mn-lt"/>
                <a:ea typeface="+mn-ea"/>
                <a:cs typeface="+mn-cs"/>
              </a:rPr>
              <a:t>Bjerget</a:t>
            </a:r>
            <a:endParaRPr lang="nb-NO" sz="4000" b="1" dirty="0">
              <a:solidFill>
                <a:schemeClr val="dk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285750" indent="-285750">
              <a:buSzPct val="25000"/>
              <a:buFont typeface="Wingdings" charset="2"/>
              <a:buChar char="u"/>
            </a:pPr>
            <a:r>
              <a:rPr lang="nb-NO" sz="2400" dirty="0"/>
              <a:t>Utypisk komedie, </a:t>
            </a:r>
            <a:r>
              <a:rPr lang="nb-NO" sz="2400" dirty="0" err="1"/>
              <a:t>sparkar</a:t>
            </a:r>
            <a:r>
              <a:rPr lang="nb-NO" sz="2400" dirty="0"/>
              <a:t> nedover i staden for oppover</a:t>
            </a:r>
          </a:p>
          <a:p>
            <a:pPr marL="285750" indent="-285750">
              <a:buSzPct val="25000"/>
              <a:buFont typeface="Wingdings" charset="2"/>
              <a:buChar char="u"/>
            </a:pPr>
            <a:r>
              <a:rPr lang="nb-NO" sz="2400" dirty="0" err="1"/>
              <a:t>Gjer</a:t>
            </a:r>
            <a:r>
              <a:rPr lang="nb-NO" sz="2400" dirty="0"/>
              <a:t> narr av den alkoholiserte bonden Jeppe, kona </a:t>
            </a:r>
            <a:r>
              <a:rPr lang="nb-NO" sz="2400" dirty="0" err="1"/>
              <a:t>bedreg</a:t>
            </a:r>
            <a:r>
              <a:rPr lang="nb-NO" sz="2400" dirty="0"/>
              <a:t> han og slår han</a:t>
            </a:r>
          </a:p>
          <a:p>
            <a:pPr marL="285750" indent="-285750">
              <a:buSzPct val="25000"/>
              <a:buFont typeface="Wingdings" charset="2"/>
              <a:buChar char="u"/>
            </a:pPr>
            <a:r>
              <a:rPr lang="nb-NO" sz="2400" dirty="0"/>
              <a:t>Jeppe drikk seg full, og blir funnen av baronen og </a:t>
            </a:r>
            <a:r>
              <a:rPr lang="nb-NO" sz="2400" dirty="0" smtClean="0"/>
              <a:t>hoffet hans </a:t>
            </a:r>
            <a:endParaRPr lang="nb-NO" sz="2400" dirty="0"/>
          </a:p>
          <a:p>
            <a:pPr marL="285750" indent="-285750">
              <a:buSzPct val="25000"/>
              <a:buFont typeface="Wingdings" charset="2"/>
              <a:buChar char="u"/>
            </a:pPr>
            <a:r>
              <a:rPr lang="nb-NO" sz="2400" dirty="0"/>
              <a:t>Jeppe </a:t>
            </a:r>
            <a:r>
              <a:rPr lang="nb-NO" sz="2400" dirty="0" err="1"/>
              <a:t>vaknar</a:t>
            </a:r>
            <a:r>
              <a:rPr lang="nb-NO" sz="2400" dirty="0"/>
              <a:t> i baronens seng, og trur han er i </a:t>
            </a:r>
            <a:r>
              <a:rPr lang="nb-NO" sz="2400" dirty="0" smtClean="0"/>
              <a:t>himmelen </a:t>
            </a:r>
            <a:endParaRPr lang="nb-NO" sz="2400" dirty="0"/>
          </a:p>
          <a:p>
            <a:pPr marL="285750" indent="-285750">
              <a:buSzPct val="25000"/>
              <a:buFont typeface="Wingdings" charset="2"/>
              <a:buChar char="u"/>
            </a:pPr>
            <a:r>
              <a:rPr lang="nb-NO" sz="2400" dirty="0"/>
              <a:t>Forstår at han har makt, og blir </a:t>
            </a:r>
            <a:r>
              <a:rPr lang="nb-NO" sz="2400" dirty="0" err="1"/>
              <a:t>ein</a:t>
            </a:r>
            <a:r>
              <a:rPr lang="nb-NO" sz="2400" dirty="0"/>
              <a:t> usympatisk </a:t>
            </a:r>
            <a:r>
              <a:rPr lang="nb-NO" sz="2400" dirty="0" smtClean="0"/>
              <a:t>tyrann</a:t>
            </a:r>
            <a:endParaRPr lang="nb-NO" sz="2400" dirty="0"/>
          </a:p>
          <a:p>
            <a:pPr marL="285750" indent="-285750">
              <a:buSzPct val="25000"/>
              <a:buFont typeface="Wingdings" charset="2"/>
              <a:buChar char="u"/>
            </a:pPr>
            <a:r>
              <a:rPr lang="nb-NO" sz="2400" dirty="0"/>
              <a:t>Baronen må drikke han full igjen og plassere han tilbake der </a:t>
            </a:r>
            <a:r>
              <a:rPr lang="nb-NO" sz="2400" dirty="0" err="1"/>
              <a:t>dei</a:t>
            </a:r>
            <a:r>
              <a:rPr lang="nb-NO" sz="2400" dirty="0"/>
              <a:t> </a:t>
            </a:r>
            <a:r>
              <a:rPr lang="nb-NO" sz="2400" dirty="0" err="1"/>
              <a:t>fann</a:t>
            </a:r>
            <a:r>
              <a:rPr lang="nb-NO" sz="2400" dirty="0"/>
              <a:t> </a:t>
            </a:r>
            <a:r>
              <a:rPr lang="nb-NO" sz="2400" dirty="0" smtClean="0"/>
              <a:t>han</a:t>
            </a:r>
            <a:endParaRPr lang="nb-NO" sz="2400" dirty="0"/>
          </a:p>
          <a:p>
            <a:pPr marL="285750" indent="-285750">
              <a:buSzPct val="25000"/>
              <a:buFont typeface="Wingdings" charset="2"/>
              <a:buChar char="u"/>
            </a:pPr>
            <a:r>
              <a:rPr lang="nb-NO" sz="2400" dirty="0"/>
              <a:t>Moralen: bønder må </a:t>
            </a:r>
            <a:r>
              <a:rPr lang="nb-NO" sz="2400" dirty="0" err="1"/>
              <a:t>ikkje</a:t>
            </a:r>
            <a:r>
              <a:rPr lang="nb-NO" sz="2400" dirty="0"/>
              <a:t> bli adelsmenn – «man da Tyranner let </a:t>
            </a:r>
            <a:r>
              <a:rPr lang="nb-NO" sz="2400" dirty="0" err="1"/>
              <a:t>kand</a:t>
            </a:r>
            <a:r>
              <a:rPr lang="nb-NO" sz="2400" dirty="0"/>
              <a:t> </a:t>
            </a:r>
            <a:r>
              <a:rPr lang="nb-NO" sz="2400" dirty="0" err="1"/>
              <a:t>faae</a:t>
            </a:r>
            <a:r>
              <a:rPr lang="nb-NO" sz="2400" dirty="0"/>
              <a:t>»</a:t>
            </a:r>
          </a:p>
        </p:txBody>
      </p:sp>
      <p:pic>
        <p:nvPicPr>
          <p:cNvPr id="4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31685"/>
            <a:ext cx="9144000" cy="526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323949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none" lIns="0" tIns="0" rIns="0" bIns="0" rtlCol="0" anchor="ctr">
            <a:normAutofit/>
          </a:bodyPr>
          <a:lstStyle/>
          <a:p>
            <a:r>
              <a:rPr lang="nb-NO" sz="4000" b="1" dirty="0">
                <a:solidFill>
                  <a:schemeClr val="dk1"/>
                </a:solidFill>
                <a:latin typeface="+mn-lt"/>
                <a:ea typeface="+mn-ea"/>
                <a:cs typeface="+mn-cs"/>
              </a:rPr>
              <a:t>Jeppe på </a:t>
            </a:r>
            <a:r>
              <a:rPr lang="nb-NO" sz="4000" b="1" dirty="0" err="1">
                <a:solidFill>
                  <a:schemeClr val="dk1"/>
                </a:solidFill>
                <a:latin typeface="+mn-lt"/>
                <a:ea typeface="+mn-ea"/>
                <a:cs typeface="+mn-cs"/>
              </a:rPr>
              <a:t>Bjerget</a:t>
            </a:r>
            <a:endParaRPr lang="nb-NO" sz="4000" b="1" dirty="0">
              <a:solidFill>
                <a:schemeClr val="dk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SzPct val="25000"/>
              <a:buFont typeface="Wingdings" charset="2"/>
              <a:buChar char="u"/>
            </a:pPr>
            <a:r>
              <a:rPr lang="nb-NO" sz="2600" dirty="0"/>
              <a:t>Det er </a:t>
            </a:r>
            <a:r>
              <a:rPr lang="nb-NO" sz="2600" dirty="0" err="1"/>
              <a:t>uvanleg</a:t>
            </a:r>
            <a:r>
              <a:rPr lang="nb-NO" sz="2600" dirty="0"/>
              <a:t> at </a:t>
            </a:r>
            <a:r>
              <a:rPr lang="nb-NO" sz="2600" dirty="0" err="1"/>
              <a:t>hovudpersonen</a:t>
            </a:r>
            <a:r>
              <a:rPr lang="nb-NO" sz="2600" dirty="0"/>
              <a:t> i </a:t>
            </a:r>
            <a:r>
              <a:rPr lang="nb-NO" sz="2600" dirty="0" err="1"/>
              <a:t>ein</a:t>
            </a:r>
            <a:r>
              <a:rPr lang="nb-NO" sz="2600" dirty="0"/>
              <a:t> karakterkomedie står så lågt på rangstigen.</a:t>
            </a:r>
          </a:p>
          <a:p>
            <a:pPr marL="285750" indent="-285750">
              <a:buSzPct val="25000"/>
              <a:buFont typeface="Wingdings" charset="2"/>
              <a:buChar char="u"/>
            </a:pPr>
            <a:r>
              <a:rPr lang="nb-NO" sz="2600" dirty="0"/>
              <a:t>Vi får sympati med Jeppe, han er </a:t>
            </a:r>
            <a:r>
              <a:rPr lang="nb-NO" sz="2600" dirty="0" err="1"/>
              <a:t>eit</a:t>
            </a:r>
            <a:r>
              <a:rPr lang="nb-NO" sz="2600" dirty="0"/>
              <a:t> offer for krigstraumer og ei slem kone</a:t>
            </a:r>
          </a:p>
          <a:p>
            <a:pPr marL="285750" indent="-285750">
              <a:buSzPct val="25000"/>
              <a:buFont typeface="Wingdings" charset="2"/>
              <a:buChar char="u"/>
            </a:pPr>
            <a:r>
              <a:rPr lang="nb-NO" sz="2600" dirty="0"/>
              <a:t>Ei dobbelheit i stykket: </a:t>
            </a:r>
          </a:p>
          <a:p>
            <a:pPr lvl="1">
              <a:buSzPct val="25000"/>
              <a:buFont typeface="Wingdings" charset="2"/>
              <a:buChar char="u"/>
            </a:pPr>
            <a:r>
              <a:rPr lang="nb-NO" sz="2400" dirty="0"/>
              <a:t>Jeppe får sympatien, samtidig som moralen er: </a:t>
            </a:r>
            <a:r>
              <a:rPr lang="nb-NO" sz="2400" dirty="0" smtClean="0"/>
              <a:t>«</a:t>
            </a:r>
            <a:r>
              <a:rPr lang="nb-NO" sz="2400" dirty="0" err="1"/>
              <a:t>G</a:t>
            </a:r>
            <a:r>
              <a:rPr lang="nb-NO" sz="2400" dirty="0" err="1" smtClean="0"/>
              <a:t>jer</a:t>
            </a:r>
            <a:r>
              <a:rPr lang="nb-NO" sz="2400" dirty="0" smtClean="0"/>
              <a:t> </a:t>
            </a:r>
            <a:r>
              <a:rPr lang="nb-NO" sz="2400" dirty="0" err="1"/>
              <a:t>ikkje</a:t>
            </a:r>
            <a:r>
              <a:rPr lang="nb-NO" sz="2400" dirty="0"/>
              <a:t> bønder til </a:t>
            </a:r>
            <a:r>
              <a:rPr lang="nb-NO" sz="2400" dirty="0" smtClean="0"/>
              <a:t>adelsmenn»</a:t>
            </a:r>
            <a:endParaRPr lang="nb-NO" sz="2400" dirty="0"/>
          </a:p>
          <a:p>
            <a:endParaRPr lang="nb-NO" dirty="0" smtClean="0"/>
          </a:p>
          <a:p>
            <a:endParaRPr lang="nb-NO" dirty="0"/>
          </a:p>
        </p:txBody>
      </p:sp>
      <p:pic>
        <p:nvPicPr>
          <p:cNvPr id="4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31685"/>
            <a:ext cx="9144000" cy="526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057652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none" lIns="0" tIns="0" rIns="0" bIns="0" rtlCol="0" anchor="ctr">
            <a:normAutofit/>
          </a:bodyPr>
          <a:lstStyle/>
          <a:p>
            <a:r>
              <a:rPr lang="nb-NO" sz="4000" b="1" dirty="0">
                <a:solidFill>
                  <a:schemeClr val="dk1"/>
                </a:solidFill>
                <a:latin typeface="+mn-lt"/>
                <a:ea typeface="+mn-ea"/>
                <a:cs typeface="+mn-cs"/>
              </a:rPr>
              <a:t>Niels Klim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85750" indent="-285750">
              <a:buSzPct val="25000"/>
              <a:buFont typeface="Wingdings" charset="2"/>
              <a:buChar char="u"/>
            </a:pPr>
            <a:r>
              <a:rPr lang="nb-NO" sz="2600" dirty="0"/>
              <a:t>Satirisk roman</a:t>
            </a:r>
          </a:p>
          <a:p>
            <a:pPr marL="285750" indent="-285750">
              <a:buSzPct val="25000"/>
              <a:buFont typeface="Wingdings" charset="2"/>
              <a:buChar char="u"/>
            </a:pPr>
            <a:r>
              <a:rPr lang="nb-NO" sz="2600" dirty="0"/>
              <a:t>Holberg </a:t>
            </a:r>
            <a:r>
              <a:rPr lang="nb-NO" sz="2600" dirty="0" err="1"/>
              <a:t>set</a:t>
            </a:r>
            <a:r>
              <a:rPr lang="nb-NO" sz="2600" dirty="0"/>
              <a:t> </a:t>
            </a:r>
            <a:r>
              <a:rPr lang="nb-NO" sz="2600" dirty="0" err="1" smtClean="0"/>
              <a:t>søkjelys</a:t>
            </a:r>
            <a:r>
              <a:rPr lang="nb-NO" sz="2600" dirty="0" smtClean="0"/>
              <a:t> </a:t>
            </a:r>
            <a:r>
              <a:rPr lang="nb-NO" sz="2600" dirty="0"/>
              <a:t>på forhold som han vil </a:t>
            </a:r>
            <a:r>
              <a:rPr lang="nb-NO" sz="2600" dirty="0" err="1" smtClean="0"/>
              <a:t>forbetre</a:t>
            </a:r>
            <a:endParaRPr lang="nb-NO" sz="2600" dirty="0"/>
          </a:p>
          <a:p>
            <a:pPr marL="285750" indent="-285750">
              <a:buSzPct val="25000"/>
              <a:buFont typeface="Wingdings" charset="2"/>
              <a:buChar char="u"/>
            </a:pPr>
            <a:r>
              <a:rPr lang="nb-NO" sz="2600" dirty="0" err="1"/>
              <a:t>Mykje</a:t>
            </a:r>
            <a:r>
              <a:rPr lang="nb-NO" sz="2600" dirty="0"/>
              <a:t> felles med </a:t>
            </a:r>
            <a:r>
              <a:rPr lang="nb-NO" sz="2600" i="1" dirty="0"/>
              <a:t>Gullivers reiser </a:t>
            </a:r>
            <a:r>
              <a:rPr lang="nb-NO" sz="2600" dirty="0"/>
              <a:t>(Jonathan Swift) </a:t>
            </a:r>
          </a:p>
          <a:p>
            <a:pPr marL="285750" indent="-285750">
              <a:buSzPct val="25000"/>
              <a:buFont typeface="Wingdings" charset="2"/>
              <a:buChar char="u"/>
            </a:pPr>
            <a:r>
              <a:rPr lang="nb-NO" sz="2600" dirty="0"/>
              <a:t>Handlinga lagt til </a:t>
            </a:r>
            <a:r>
              <a:rPr lang="nb-NO" sz="2600" dirty="0" err="1"/>
              <a:t>ein</a:t>
            </a:r>
            <a:r>
              <a:rPr lang="nb-NO" sz="2600" dirty="0"/>
              <a:t> </a:t>
            </a:r>
            <a:r>
              <a:rPr lang="nb-NO" sz="2600" dirty="0" err="1"/>
              <a:t>annan</a:t>
            </a:r>
            <a:r>
              <a:rPr lang="nb-NO" sz="2600" dirty="0"/>
              <a:t> planet, </a:t>
            </a:r>
            <a:r>
              <a:rPr lang="nb-NO" sz="2600" dirty="0" err="1" smtClean="0"/>
              <a:t>Nazar</a:t>
            </a:r>
            <a:endParaRPr lang="nb-NO" sz="2600" dirty="0"/>
          </a:p>
          <a:p>
            <a:pPr marL="285750" indent="-285750">
              <a:buSzPct val="25000"/>
              <a:buFont typeface="Wingdings" charset="2"/>
              <a:buChar char="u"/>
            </a:pPr>
            <a:r>
              <a:rPr lang="nb-NO" sz="2600" dirty="0"/>
              <a:t>Unngår dermed sensuren</a:t>
            </a:r>
          </a:p>
        </p:txBody>
      </p:sp>
      <p:pic>
        <p:nvPicPr>
          <p:cNvPr id="4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31685"/>
            <a:ext cx="9144000" cy="526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846781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none" lIns="0" tIns="0" rIns="0" bIns="0" rtlCol="0" anchor="ctr">
            <a:normAutofit/>
          </a:bodyPr>
          <a:lstStyle/>
          <a:p>
            <a:r>
              <a:rPr lang="nb-NO" sz="4000" b="1" dirty="0">
                <a:solidFill>
                  <a:schemeClr val="dk1"/>
                </a:solidFill>
                <a:latin typeface="+mn-lt"/>
                <a:ea typeface="+mn-ea"/>
                <a:cs typeface="+mn-cs"/>
              </a:rPr>
              <a:t>Nils Klim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85750" indent="-285750">
              <a:buSzPct val="25000"/>
              <a:buFont typeface="Wingdings" charset="2"/>
              <a:buChar char="u"/>
            </a:pPr>
            <a:r>
              <a:rPr lang="nb-NO" sz="2600" dirty="0"/>
              <a:t>Nils dett ned i ei hole i Bergen og kjem til planeten </a:t>
            </a:r>
            <a:r>
              <a:rPr lang="nb-NO" sz="2600" dirty="0" err="1"/>
              <a:t>Nazar</a:t>
            </a:r>
            <a:endParaRPr lang="nb-NO" sz="2600" dirty="0"/>
          </a:p>
          <a:p>
            <a:pPr marL="285750" indent="-285750">
              <a:buSzPct val="25000"/>
              <a:buFont typeface="Wingdings" charset="2"/>
              <a:buChar char="u"/>
            </a:pPr>
            <a:r>
              <a:rPr lang="nb-NO" sz="2600" dirty="0"/>
              <a:t>Besøker mange land der, alle har samfunn som snur opp ned på </a:t>
            </a:r>
            <a:r>
              <a:rPr lang="nb-NO" sz="2600" dirty="0" smtClean="0"/>
              <a:t>vande </a:t>
            </a:r>
            <a:r>
              <a:rPr lang="nb-NO" sz="2600" dirty="0" err="1"/>
              <a:t>forestillingar</a:t>
            </a:r>
            <a:r>
              <a:rPr lang="nb-NO" sz="2600" dirty="0"/>
              <a:t> i </a:t>
            </a:r>
            <a:r>
              <a:rPr lang="nb-NO" sz="2600" dirty="0" smtClean="0"/>
              <a:t>samfunnet vårt</a:t>
            </a:r>
            <a:endParaRPr lang="nb-NO" sz="2600" dirty="0"/>
          </a:p>
          <a:p>
            <a:pPr marL="285750" indent="-285750">
              <a:buSzPct val="25000"/>
              <a:buFont typeface="Wingdings" charset="2"/>
              <a:buChar char="u"/>
            </a:pPr>
            <a:r>
              <a:rPr lang="nb-NO" sz="2600" dirty="0" err="1"/>
              <a:t>Potu</a:t>
            </a:r>
            <a:r>
              <a:rPr lang="nb-NO" sz="2600" dirty="0"/>
              <a:t> er </a:t>
            </a:r>
            <a:r>
              <a:rPr lang="nb-NO" sz="2600" dirty="0" err="1"/>
              <a:t>eit</a:t>
            </a:r>
            <a:r>
              <a:rPr lang="nb-NO" sz="2600" dirty="0"/>
              <a:t> slags idealsamfunn, </a:t>
            </a:r>
            <a:r>
              <a:rPr lang="nb-NO" sz="2600" dirty="0" err="1"/>
              <a:t>eit</a:t>
            </a:r>
            <a:r>
              <a:rPr lang="nb-NO" sz="2600" dirty="0"/>
              <a:t> </a:t>
            </a:r>
            <a:r>
              <a:rPr lang="nb-NO" sz="2600" dirty="0" err="1"/>
              <a:t>utopia</a:t>
            </a:r>
            <a:r>
              <a:rPr lang="nb-NO" sz="2600" dirty="0"/>
              <a:t>: </a:t>
            </a:r>
          </a:p>
          <a:p>
            <a:pPr marL="285750" indent="-285750">
              <a:buSzPct val="25000"/>
              <a:buFont typeface="Wingdings" charset="2"/>
              <a:buChar char="u"/>
            </a:pPr>
            <a:r>
              <a:rPr lang="nb-NO" sz="2600" dirty="0"/>
              <a:t>Kjønnsrollene er snudd på </a:t>
            </a:r>
            <a:r>
              <a:rPr lang="nb-NO" sz="2600" dirty="0" err="1"/>
              <a:t>hovudet</a:t>
            </a:r>
            <a:r>
              <a:rPr lang="nb-NO" sz="2600" dirty="0"/>
              <a:t> – </a:t>
            </a:r>
            <a:r>
              <a:rPr lang="nb-NO" sz="2600" dirty="0" smtClean="0"/>
              <a:t>kvinnene </a:t>
            </a:r>
            <a:r>
              <a:rPr lang="nb-NO" sz="2600" dirty="0"/>
              <a:t>har </a:t>
            </a:r>
            <a:r>
              <a:rPr lang="nb-NO" sz="2600" dirty="0" err="1"/>
              <a:t>tilsvarande</a:t>
            </a:r>
            <a:r>
              <a:rPr lang="nb-NO" sz="2600" dirty="0"/>
              <a:t> makt som </a:t>
            </a:r>
            <a:r>
              <a:rPr lang="nb-NO" sz="2600" dirty="0" smtClean="0"/>
              <a:t>mennene </a:t>
            </a:r>
            <a:r>
              <a:rPr lang="nb-NO" sz="2600" dirty="0"/>
              <a:t>hadde i Danmark-</a:t>
            </a:r>
            <a:r>
              <a:rPr lang="nb-NO" sz="2600" dirty="0" err="1"/>
              <a:t>Noreg</a:t>
            </a:r>
            <a:r>
              <a:rPr lang="nb-NO" sz="2600" dirty="0"/>
              <a:t> på </a:t>
            </a:r>
            <a:r>
              <a:rPr lang="nb-NO" sz="2600" dirty="0" smtClean="0"/>
              <a:t>denne </a:t>
            </a:r>
            <a:r>
              <a:rPr lang="nb-NO" sz="2600" dirty="0"/>
              <a:t>tida</a:t>
            </a:r>
          </a:p>
          <a:p>
            <a:pPr marL="285750" indent="-285750">
              <a:buSzPct val="25000"/>
              <a:buFont typeface="Wingdings" charset="2"/>
              <a:buChar char="u"/>
            </a:pPr>
            <a:r>
              <a:rPr lang="nb-NO" sz="2600" dirty="0" err="1"/>
              <a:t>Synleggjer</a:t>
            </a:r>
            <a:r>
              <a:rPr lang="nb-NO" sz="2600" dirty="0"/>
              <a:t> den kjønnsmessige ubalansen i sitt eige samfunn</a:t>
            </a:r>
          </a:p>
          <a:p>
            <a:pPr marL="0" indent="0">
              <a:buNone/>
            </a:pPr>
            <a:endParaRPr lang="nb-NO" dirty="0" smtClean="0"/>
          </a:p>
          <a:p>
            <a:pPr marL="0" indent="0">
              <a:buNone/>
            </a:pPr>
            <a:endParaRPr lang="nb-NO" dirty="0"/>
          </a:p>
        </p:txBody>
      </p:sp>
      <p:pic>
        <p:nvPicPr>
          <p:cNvPr id="4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31685"/>
            <a:ext cx="9144000" cy="526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405574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none" lIns="0" tIns="0" rIns="0" bIns="0" rtlCol="0" anchor="ctr">
            <a:normAutofit/>
          </a:bodyPr>
          <a:lstStyle/>
          <a:p>
            <a:r>
              <a:rPr lang="nb-NO" sz="4000" b="1" dirty="0">
                <a:solidFill>
                  <a:schemeClr val="dk1"/>
                </a:solidFill>
                <a:latin typeface="+mn-lt"/>
                <a:ea typeface="+mn-ea"/>
                <a:cs typeface="+mn-cs"/>
              </a:rPr>
              <a:t>Norske </a:t>
            </a:r>
            <a:r>
              <a:rPr lang="nb-NO" sz="4000" b="1" dirty="0" err="1">
                <a:solidFill>
                  <a:schemeClr val="dk1"/>
                </a:solidFill>
                <a:latin typeface="+mn-lt"/>
                <a:ea typeface="+mn-ea"/>
                <a:cs typeface="+mn-cs"/>
              </a:rPr>
              <a:t>selskab</a:t>
            </a:r>
            <a:endParaRPr lang="nb-NO" sz="4000" b="1" dirty="0">
              <a:solidFill>
                <a:schemeClr val="dk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2603790"/>
          </a:xfrm>
          <a:noFill/>
        </p:spPr>
        <p:txBody>
          <a:bodyPr vert="horz" wrap="square" lIns="91440" tIns="45720" rIns="91440" bIns="45720" rtlCol="0">
            <a:spAutoFit/>
          </a:bodyPr>
          <a:lstStyle/>
          <a:p>
            <a:pPr marL="285750" indent="-285750">
              <a:buSzPct val="25000"/>
              <a:buFont typeface="Wingdings" charset="2"/>
              <a:buChar char="u"/>
            </a:pPr>
            <a:r>
              <a:rPr lang="nb-NO" sz="2400" dirty="0"/>
              <a:t>Studentsamfunn i København på slutten av 1700-talet</a:t>
            </a:r>
          </a:p>
          <a:p>
            <a:pPr marL="285750" indent="-285750">
              <a:buSzPct val="25000"/>
              <a:buFont typeface="Wingdings" charset="2"/>
              <a:buChar char="u"/>
            </a:pPr>
            <a:r>
              <a:rPr lang="nb-NO" sz="2400" dirty="0"/>
              <a:t>Dyrka opplysningstida og fedrelandet</a:t>
            </a:r>
          </a:p>
          <a:p>
            <a:pPr marL="285750" indent="-285750">
              <a:buSzPct val="25000"/>
              <a:buFont typeface="Wingdings" charset="2"/>
              <a:buChar char="u"/>
            </a:pPr>
            <a:r>
              <a:rPr lang="nb-NO" sz="2400" dirty="0"/>
              <a:t>Skreiv patriotiske dikt, fleire vart folkekjære </a:t>
            </a:r>
            <a:r>
              <a:rPr lang="nb-NO" sz="2400" dirty="0" err="1"/>
              <a:t>songar</a:t>
            </a:r>
            <a:endParaRPr lang="nb-NO" sz="2400" dirty="0"/>
          </a:p>
          <a:p>
            <a:pPr marL="285750" indent="-285750">
              <a:buSzPct val="25000"/>
              <a:buFont typeface="Wingdings" charset="2"/>
              <a:buChar char="u"/>
            </a:pPr>
            <a:r>
              <a:rPr lang="nb-NO" sz="2400" dirty="0"/>
              <a:t>Skreiv i klassiske sjangrar, eller parodierte </a:t>
            </a:r>
            <a:r>
              <a:rPr lang="nb-NO" sz="2400" dirty="0" err="1"/>
              <a:t>dei</a:t>
            </a:r>
            <a:endParaRPr lang="nb-NO" sz="2400" dirty="0"/>
          </a:p>
          <a:p>
            <a:pPr lvl="1">
              <a:buSzPct val="25000"/>
              <a:buFont typeface="Wingdings" charset="2"/>
              <a:buChar char="u"/>
            </a:pPr>
            <a:r>
              <a:rPr lang="nb-NO" sz="2400" i="1" dirty="0" err="1"/>
              <a:t>Kiærlighed</a:t>
            </a:r>
            <a:r>
              <a:rPr lang="nb-NO" sz="2400" i="1" dirty="0"/>
              <a:t> </a:t>
            </a:r>
            <a:r>
              <a:rPr lang="nb-NO" sz="2400" i="1" dirty="0" err="1"/>
              <a:t>uden</a:t>
            </a:r>
            <a:r>
              <a:rPr lang="nb-NO" sz="2400" i="1" dirty="0"/>
              <a:t> Strømper</a:t>
            </a:r>
            <a:r>
              <a:rPr lang="nb-NO" sz="2400" dirty="0"/>
              <a:t>, av Johan Herman Wessel (</a:t>
            </a:r>
            <a:r>
              <a:rPr lang="nb-NO" sz="2400" dirty="0" smtClean="0"/>
              <a:t>1742–1785</a:t>
            </a:r>
            <a:r>
              <a:rPr lang="nb-NO" sz="2400" dirty="0"/>
              <a:t>)</a:t>
            </a:r>
          </a:p>
        </p:txBody>
      </p:sp>
      <p:pic>
        <p:nvPicPr>
          <p:cNvPr id="4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31685"/>
            <a:ext cx="9144000" cy="526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97747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lIns="0" tIns="0" rIns="0" bIns="0" anchor="ctr"/>
          <a:lstStyle/>
          <a:p>
            <a:r>
              <a:rPr lang="nb-NO" sz="4000" b="1" dirty="0">
                <a:solidFill>
                  <a:schemeClr val="dk1"/>
                </a:solidFill>
                <a:latin typeface="+mn-lt"/>
                <a:ea typeface="+mn-ea"/>
                <a:cs typeface="+mn-cs"/>
              </a:rPr>
              <a:t>1700-talet</a:t>
            </a:r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nb-NO" sz="2400" dirty="0">
                <a:solidFill>
                  <a:schemeClr val="tx1"/>
                </a:solidFill>
              </a:rPr>
              <a:t>Opplysningstid og klassisisme</a:t>
            </a:r>
          </a:p>
        </p:txBody>
      </p:sp>
      <p:pic>
        <p:nvPicPr>
          <p:cNvPr id="4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31685"/>
            <a:ext cx="9144000" cy="526315"/>
          </a:xfrm>
          <a:prstGeom prst="rect">
            <a:avLst/>
          </a:prstGeom>
        </p:spPr>
      </p:pic>
      <p:pic>
        <p:nvPicPr>
          <p:cNvPr id="5" name="Bild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200" y="4365104"/>
            <a:ext cx="3657600" cy="1621536"/>
          </a:xfrm>
          <a:prstGeom prst="rect">
            <a:avLst/>
          </a:prstGeom>
        </p:spPr>
      </p:pic>
      <p:sp>
        <p:nvSpPr>
          <p:cNvPr id="6" name="TekstSylinder 5"/>
          <p:cNvSpPr txBox="1"/>
          <p:nvPr/>
        </p:nvSpPr>
        <p:spPr>
          <a:xfrm>
            <a:off x="4139952" y="5959107"/>
            <a:ext cx="2448272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dirty="0"/>
              <a:t>Wallace Collection, London, UK / The Bridgeman </a:t>
            </a:r>
            <a:r>
              <a:rPr lang="en-US" sz="700" dirty="0" smtClean="0"/>
              <a:t>Art </a:t>
            </a:r>
            <a:r>
              <a:rPr lang="nb-NO" sz="700" dirty="0" smtClean="0"/>
              <a:t>Library</a:t>
            </a:r>
            <a:endParaRPr lang="nb-NO" sz="700" dirty="0"/>
          </a:p>
        </p:txBody>
      </p:sp>
    </p:spTree>
    <p:extLst>
      <p:ext uri="{BB962C8B-B14F-4D97-AF65-F5344CB8AC3E}">
        <p14:creationId xmlns:p14="http://schemas.microsoft.com/office/powerpoint/2010/main" val="62430198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none" lIns="0" tIns="0" rIns="0" bIns="0" rtlCol="0" anchor="ctr">
            <a:normAutofit/>
          </a:bodyPr>
          <a:lstStyle/>
          <a:p>
            <a:r>
              <a:rPr lang="nb-NO" sz="4000" b="1" dirty="0">
                <a:solidFill>
                  <a:schemeClr val="dk1"/>
                </a:solidFill>
                <a:latin typeface="+mn-lt"/>
                <a:ea typeface="+mn-ea"/>
                <a:cs typeface="+mn-cs"/>
              </a:rPr>
              <a:t>Carl Michael </a:t>
            </a:r>
            <a:r>
              <a:rPr lang="nb-NO" sz="4000" b="1" dirty="0" err="1">
                <a:solidFill>
                  <a:schemeClr val="dk1"/>
                </a:solidFill>
                <a:latin typeface="+mn-lt"/>
                <a:ea typeface="+mn-ea"/>
                <a:cs typeface="+mn-cs"/>
              </a:rPr>
              <a:t>Bellmann</a:t>
            </a:r>
            <a:endParaRPr lang="nb-NO" sz="4000" b="1" dirty="0">
              <a:solidFill>
                <a:schemeClr val="dk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2603790"/>
          </a:xfrm>
          <a:noFill/>
        </p:spPr>
        <p:txBody>
          <a:bodyPr wrap="square" rtlCol="0">
            <a:spAutoFit/>
          </a:bodyPr>
          <a:lstStyle/>
          <a:p>
            <a:pPr marL="285750" indent="-285750">
              <a:buSzPct val="25000"/>
              <a:buFont typeface="Wingdings" charset="2"/>
              <a:buChar char="u"/>
            </a:pPr>
            <a:r>
              <a:rPr lang="nb-NO" sz="2400" i="1" dirty="0" err="1"/>
              <a:t>Fredmans</a:t>
            </a:r>
            <a:r>
              <a:rPr lang="nb-NO" sz="2400" i="1" dirty="0"/>
              <a:t> </a:t>
            </a:r>
            <a:r>
              <a:rPr lang="nb-NO" sz="2400" i="1" dirty="0" err="1"/>
              <a:t>epistlar</a:t>
            </a:r>
            <a:r>
              <a:rPr lang="nb-NO" sz="2400" dirty="0"/>
              <a:t> og </a:t>
            </a:r>
            <a:r>
              <a:rPr lang="nb-NO" sz="2400" i="1" dirty="0" err="1"/>
              <a:t>Fredmans</a:t>
            </a:r>
            <a:r>
              <a:rPr lang="nb-NO" sz="2400" i="1" dirty="0"/>
              <a:t> </a:t>
            </a:r>
            <a:r>
              <a:rPr lang="nb-NO" sz="2400" i="1" dirty="0" err="1"/>
              <a:t>sånger</a:t>
            </a:r>
            <a:endParaRPr lang="nb-NO" sz="2400" i="1" dirty="0"/>
          </a:p>
          <a:p>
            <a:pPr marL="285750" indent="-285750">
              <a:buSzPct val="25000"/>
              <a:buFont typeface="Wingdings" charset="2"/>
              <a:buChar char="u"/>
            </a:pPr>
            <a:r>
              <a:rPr lang="nb-NO" sz="2400" dirty="0" err="1"/>
              <a:t>Handlar</a:t>
            </a:r>
            <a:r>
              <a:rPr lang="nb-NO" sz="2400" dirty="0"/>
              <a:t> om livet i Stockholms skjenkestover på 1700-talet</a:t>
            </a:r>
          </a:p>
          <a:p>
            <a:pPr marL="285750" indent="-285750">
              <a:buSzPct val="25000"/>
              <a:buFont typeface="Wingdings" charset="2"/>
              <a:buChar char="u"/>
            </a:pPr>
            <a:r>
              <a:rPr lang="nb-NO" sz="2400" dirty="0"/>
              <a:t>Både drikkeviser og </a:t>
            </a:r>
            <a:r>
              <a:rPr lang="nb-NO" sz="2400" dirty="0" err="1"/>
              <a:t>bibelparodiar</a:t>
            </a:r>
            <a:r>
              <a:rPr lang="nb-NO" sz="2400" dirty="0"/>
              <a:t>, men også vakre </a:t>
            </a:r>
            <a:r>
              <a:rPr lang="nb-NO" sz="2400" dirty="0" err="1"/>
              <a:t>skildringar</a:t>
            </a:r>
            <a:endParaRPr lang="nb-NO" sz="2400" dirty="0"/>
          </a:p>
          <a:p>
            <a:pPr marL="285750" indent="-285750">
              <a:buSzPct val="25000"/>
              <a:buFont typeface="Wingdings" charset="2"/>
              <a:buChar char="u"/>
            </a:pPr>
            <a:r>
              <a:rPr lang="nb-NO" sz="2400" dirty="0"/>
              <a:t>Tematiserer ofte </a:t>
            </a:r>
            <a:r>
              <a:rPr lang="nb-NO" sz="2400" dirty="0" err="1"/>
              <a:t>menneskeleg</a:t>
            </a:r>
            <a:r>
              <a:rPr lang="nb-NO" sz="2400" dirty="0"/>
              <a:t> </a:t>
            </a:r>
            <a:r>
              <a:rPr lang="nb-NO" sz="2400" dirty="0" err="1" smtClean="0"/>
              <a:t>svakheit</a:t>
            </a:r>
            <a:r>
              <a:rPr lang="nb-NO" sz="2400" dirty="0" smtClean="0"/>
              <a:t> </a:t>
            </a:r>
            <a:r>
              <a:rPr lang="nb-NO" sz="2400" dirty="0"/>
              <a:t>– med  stor komikk og djupt alvor</a:t>
            </a:r>
          </a:p>
          <a:p>
            <a:pPr marL="285750" indent="-285750">
              <a:buSzPct val="25000"/>
              <a:buFont typeface="Wingdings" charset="2"/>
              <a:buChar char="u"/>
            </a:pPr>
            <a:r>
              <a:rPr lang="nb-NO" sz="2400" dirty="0"/>
              <a:t>Skriv om </a:t>
            </a:r>
            <a:r>
              <a:rPr lang="nb-NO" sz="2400" dirty="0" err="1"/>
              <a:t>eit</a:t>
            </a:r>
            <a:r>
              <a:rPr lang="nb-NO" sz="2400" dirty="0"/>
              <a:t> miljø han </a:t>
            </a:r>
            <a:r>
              <a:rPr lang="nb-NO" sz="2400" dirty="0" err="1"/>
              <a:t>sjølv</a:t>
            </a:r>
            <a:r>
              <a:rPr lang="nb-NO" sz="2400" dirty="0"/>
              <a:t> var </a:t>
            </a:r>
            <a:r>
              <a:rPr lang="nb-NO" sz="2400" dirty="0" err="1"/>
              <a:t>ein</a:t>
            </a:r>
            <a:r>
              <a:rPr lang="nb-NO" sz="2400" dirty="0"/>
              <a:t> del av</a:t>
            </a:r>
          </a:p>
        </p:txBody>
      </p:sp>
      <p:pic>
        <p:nvPicPr>
          <p:cNvPr id="4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31685"/>
            <a:ext cx="9144000" cy="526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06808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none" lIns="0" tIns="0" rIns="0" bIns="0" rtlCol="0" anchor="ctr">
            <a:normAutofit/>
          </a:bodyPr>
          <a:lstStyle/>
          <a:p>
            <a:r>
              <a:rPr lang="nb-NO" sz="4000" b="1" dirty="0" err="1">
                <a:solidFill>
                  <a:schemeClr val="dk1"/>
                </a:solidFill>
                <a:latin typeface="+mn-lt"/>
                <a:ea typeface="+mn-ea"/>
                <a:cs typeface="+mn-cs"/>
              </a:rPr>
              <a:t>Samanheng</a:t>
            </a:r>
            <a:endParaRPr lang="nb-NO" sz="4000" b="1" dirty="0">
              <a:solidFill>
                <a:schemeClr val="dk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lnSpc>
                <a:spcPct val="90000"/>
              </a:lnSpc>
              <a:buSzPct val="25000"/>
              <a:buFont typeface="Wingdings" charset="2"/>
              <a:buChar char="u"/>
            </a:pPr>
            <a:r>
              <a:rPr lang="nb-NO" sz="2800" dirty="0"/>
              <a:t>Opplysningstida </a:t>
            </a:r>
            <a:r>
              <a:rPr lang="nb-NO" sz="2800" dirty="0" err="1"/>
              <a:t>vidarefører</a:t>
            </a:r>
            <a:r>
              <a:rPr lang="nb-NO" sz="2800" dirty="0"/>
              <a:t> ideal og </a:t>
            </a:r>
            <a:r>
              <a:rPr lang="nb-NO" sz="2800" dirty="0" err="1"/>
              <a:t>tankar</a:t>
            </a:r>
            <a:r>
              <a:rPr lang="nb-NO" sz="2800" dirty="0"/>
              <a:t> </a:t>
            </a:r>
            <a:r>
              <a:rPr lang="nb-NO" sz="2800" dirty="0" err="1"/>
              <a:t>frå</a:t>
            </a:r>
            <a:r>
              <a:rPr lang="nb-NO" sz="2800" dirty="0"/>
              <a:t> renessansen (</a:t>
            </a:r>
            <a:r>
              <a:rPr lang="nb-NO" sz="2800" dirty="0" smtClean="0"/>
              <a:t>14–1500-talet</a:t>
            </a:r>
            <a:r>
              <a:rPr lang="nb-NO" sz="2800" dirty="0"/>
              <a:t>)</a:t>
            </a:r>
          </a:p>
          <a:p>
            <a:pPr marL="285750" indent="-285750">
              <a:lnSpc>
                <a:spcPct val="90000"/>
              </a:lnSpc>
              <a:buSzPct val="25000"/>
              <a:buFont typeface="Wingdings" charset="2"/>
              <a:buChar char="u"/>
            </a:pPr>
            <a:r>
              <a:rPr lang="nb-NO" sz="2800" dirty="0"/>
              <a:t>Klassisismen er </a:t>
            </a:r>
            <a:r>
              <a:rPr lang="nb-NO" sz="2800" dirty="0" err="1"/>
              <a:t>ein</a:t>
            </a:r>
            <a:r>
              <a:rPr lang="nb-NO" sz="2800" dirty="0"/>
              <a:t> reaksjon på stilidealet i barokken: </a:t>
            </a:r>
          </a:p>
          <a:p>
            <a:pPr lvl="1">
              <a:lnSpc>
                <a:spcPct val="90000"/>
              </a:lnSpc>
              <a:buSzPct val="25000"/>
              <a:buFont typeface="Wingdings" charset="2"/>
              <a:buChar char="u"/>
            </a:pPr>
            <a:r>
              <a:rPr lang="nb-NO" sz="2400" dirty="0" smtClean="0"/>
              <a:t>Det klare og det enkle mot </a:t>
            </a:r>
            <a:r>
              <a:rPr lang="nb-NO" sz="2400" dirty="0"/>
              <a:t>«overlessa» kunst i barokken</a:t>
            </a:r>
          </a:p>
          <a:p>
            <a:pPr lvl="1">
              <a:lnSpc>
                <a:spcPct val="90000"/>
              </a:lnSpc>
              <a:buSzPct val="25000"/>
              <a:buFont typeface="Wingdings" charset="2"/>
              <a:buChar char="u"/>
            </a:pPr>
            <a:r>
              <a:rPr lang="nb-NO" sz="2400" dirty="0"/>
              <a:t>Fornuft i staden for </a:t>
            </a:r>
            <a:r>
              <a:rPr lang="nb-NO" sz="2400" dirty="0" err="1"/>
              <a:t>følelsar</a:t>
            </a:r>
            <a:r>
              <a:rPr lang="nb-NO" sz="2400" dirty="0"/>
              <a:t> </a:t>
            </a:r>
          </a:p>
          <a:p>
            <a:pPr marL="457200" lvl="1" indent="0">
              <a:buNone/>
            </a:pPr>
            <a:endParaRPr lang="nb-NO" dirty="0" smtClean="0"/>
          </a:p>
        </p:txBody>
      </p:sp>
      <p:pic>
        <p:nvPicPr>
          <p:cNvPr id="4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31685"/>
            <a:ext cx="9144000" cy="526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63928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none" lIns="0" tIns="0" rIns="0" bIns="0" rtlCol="0" anchor="ctr">
            <a:normAutofit/>
          </a:bodyPr>
          <a:lstStyle/>
          <a:p>
            <a:r>
              <a:rPr lang="nb-NO" sz="4000" b="1" dirty="0"/>
              <a:t>Fornufta</a:t>
            </a:r>
            <a:r>
              <a:rPr lang="nb-NO" sz="4000" b="1" dirty="0">
                <a:solidFill>
                  <a:schemeClr val="dk1"/>
                </a:solidFill>
                <a:latin typeface="+mn-lt"/>
                <a:ea typeface="+mn-ea"/>
                <a:cs typeface="+mn-cs"/>
              </a:rPr>
              <a:t> vinn fram 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b-NO" sz="2400" i="1" dirty="0" smtClean="0"/>
              <a:t>	Ha </a:t>
            </a:r>
            <a:r>
              <a:rPr lang="nb-NO" sz="2400" i="1" dirty="0"/>
              <a:t>mot til å bruke din eigen forstand!</a:t>
            </a:r>
          </a:p>
          <a:p>
            <a:pPr marL="0" indent="0" algn="r">
              <a:buNone/>
            </a:pPr>
            <a:r>
              <a:rPr lang="nb-NO" sz="2400" dirty="0"/>
              <a:t>Immanuel Kant (</a:t>
            </a:r>
            <a:r>
              <a:rPr lang="nb-NO" sz="2400" dirty="0" smtClean="0"/>
              <a:t>1724–1804</a:t>
            </a:r>
            <a:r>
              <a:rPr lang="nb-NO" sz="2400" dirty="0"/>
              <a:t>)</a:t>
            </a:r>
          </a:p>
        </p:txBody>
      </p:sp>
      <p:pic>
        <p:nvPicPr>
          <p:cNvPr id="4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31685"/>
            <a:ext cx="9144000" cy="526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23248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none" lIns="0" tIns="0" rIns="0" bIns="0" rtlCol="0" anchor="ctr">
            <a:normAutofit/>
          </a:bodyPr>
          <a:lstStyle/>
          <a:p>
            <a:r>
              <a:rPr lang="nb-NO" sz="4000" b="1" dirty="0">
                <a:solidFill>
                  <a:schemeClr val="dk1"/>
                </a:solidFill>
                <a:latin typeface="+mn-lt"/>
                <a:ea typeface="+mn-ea"/>
                <a:cs typeface="+mn-cs"/>
              </a:rPr>
              <a:t>Fornufta vinn fram?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lvl="1" indent="0">
              <a:lnSpc>
                <a:spcPct val="90000"/>
              </a:lnSpc>
              <a:buSzPct val="25000"/>
              <a:buNone/>
            </a:pPr>
            <a:r>
              <a:rPr lang="nb-NO" sz="2400" i="1" dirty="0"/>
              <a:t>Jesper: </a:t>
            </a:r>
            <a:r>
              <a:rPr lang="nb-NO" sz="2400" i="1" dirty="0" err="1"/>
              <a:t>Hahahaha</a:t>
            </a:r>
            <a:r>
              <a:rPr lang="nb-NO" sz="2400" i="1" dirty="0"/>
              <a:t>! De lærde folk er aldri riktige i hodet. Jeg har min tro også hørt dem som sier at jorden går rundt, og solen står stille. Min herre tror vel ikke på det også?</a:t>
            </a:r>
          </a:p>
          <a:p>
            <a:pPr marL="0" indent="0">
              <a:buNone/>
            </a:pPr>
            <a:endParaRPr lang="nb-NO" i="1" dirty="0" smtClean="0"/>
          </a:p>
          <a:p>
            <a:pPr marL="457200" lvl="1" indent="0" algn="r">
              <a:lnSpc>
                <a:spcPct val="90000"/>
              </a:lnSpc>
              <a:buSzPct val="25000"/>
              <a:buNone/>
            </a:pPr>
            <a:r>
              <a:rPr lang="nb-NO" sz="2400" dirty="0" err="1"/>
              <a:t>Frå</a:t>
            </a:r>
            <a:r>
              <a:rPr lang="nb-NO" sz="2400" dirty="0"/>
              <a:t> </a:t>
            </a:r>
            <a:r>
              <a:rPr lang="nb-NO" sz="2400" i="1" dirty="0"/>
              <a:t>Erasmus </a:t>
            </a:r>
            <a:r>
              <a:rPr lang="nb-NO" sz="2400" i="1" dirty="0" err="1"/>
              <a:t>Montanus</a:t>
            </a:r>
            <a:r>
              <a:rPr lang="nb-NO" sz="2400" dirty="0"/>
              <a:t> av </a:t>
            </a:r>
            <a:r>
              <a:rPr lang="nb-NO" sz="2400" b="1" dirty="0"/>
              <a:t>Ludvig Holberg</a:t>
            </a:r>
            <a:r>
              <a:rPr lang="nb-NO" sz="2400" dirty="0"/>
              <a:t>, 3.akt </a:t>
            </a:r>
          </a:p>
        </p:txBody>
      </p:sp>
      <p:pic>
        <p:nvPicPr>
          <p:cNvPr id="4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31685"/>
            <a:ext cx="9144000" cy="526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23812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none" lIns="0" tIns="0" rIns="0" bIns="0" rtlCol="0" anchor="ctr">
            <a:normAutofit/>
          </a:bodyPr>
          <a:lstStyle/>
          <a:p>
            <a:r>
              <a:rPr lang="nb-NO" sz="4000" b="1" dirty="0">
                <a:solidFill>
                  <a:schemeClr val="dk1"/>
                </a:solidFill>
                <a:latin typeface="+mn-lt"/>
                <a:ea typeface="+mn-ea"/>
                <a:cs typeface="+mn-cs"/>
              </a:rPr>
              <a:t>Fornuft og </a:t>
            </a:r>
            <a:r>
              <a:rPr lang="nb-NO" sz="4000" b="1" dirty="0" err="1">
                <a:solidFill>
                  <a:schemeClr val="dk1"/>
                </a:solidFill>
                <a:latin typeface="+mn-lt"/>
                <a:ea typeface="+mn-ea"/>
                <a:cs typeface="+mn-cs"/>
              </a:rPr>
              <a:t>vitskap</a:t>
            </a:r>
            <a:endParaRPr lang="nb-NO" sz="4000" b="1" dirty="0">
              <a:solidFill>
                <a:schemeClr val="dk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85750" indent="-285750">
              <a:lnSpc>
                <a:spcPct val="90000"/>
              </a:lnSpc>
              <a:buSzPct val="25000"/>
              <a:buFont typeface="Wingdings" charset="2"/>
              <a:buChar char="u"/>
            </a:pPr>
            <a:r>
              <a:rPr lang="nb-NO" sz="2800" dirty="0"/>
              <a:t>Det heliosentriske </a:t>
            </a:r>
            <a:r>
              <a:rPr lang="nb-NO" sz="2800" dirty="0" err="1"/>
              <a:t>verdsbiletet</a:t>
            </a:r>
            <a:r>
              <a:rPr lang="nb-NO" sz="2800" dirty="0"/>
              <a:t>:</a:t>
            </a:r>
          </a:p>
          <a:p>
            <a:pPr lvl="1">
              <a:lnSpc>
                <a:spcPct val="90000"/>
              </a:lnSpc>
              <a:buSzPct val="25000"/>
              <a:buFont typeface="Wingdings" charset="2"/>
              <a:buChar char="u"/>
            </a:pPr>
            <a:r>
              <a:rPr lang="nb-NO" sz="2400" dirty="0"/>
              <a:t>S</a:t>
            </a:r>
            <a:r>
              <a:rPr lang="nb-NO" sz="2400" dirty="0" smtClean="0"/>
              <a:t>ola </a:t>
            </a:r>
            <a:r>
              <a:rPr lang="nb-NO" sz="2400" dirty="0"/>
              <a:t>er sentrum i solsystemet</a:t>
            </a:r>
          </a:p>
          <a:p>
            <a:pPr lvl="1">
              <a:lnSpc>
                <a:spcPct val="90000"/>
              </a:lnSpc>
              <a:buSzPct val="25000"/>
              <a:buFont typeface="Wingdings" charset="2"/>
              <a:buChar char="u"/>
            </a:pPr>
            <a:r>
              <a:rPr lang="nb-NO" sz="2400" dirty="0"/>
              <a:t>K</a:t>
            </a:r>
            <a:r>
              <a:rPr lang="nb-NO" sz="2400" dirty="0" smtClean="0"/>
              <a:t>unnskap </a:t>
            </a:r>
            <a:r>
              <a:rPr lang="nb-NO" sz="2400" dirty="0" err="1"/>
              <a:t>frå</a:t>
            </a:r>
            <a:r>
              <a:rPr lang="nb-NO" sz="2400" dirty="0"/>
              <a:t> 1500-talet, men altså </a:t>
            </a:r>
            <a:r>
              <a:rPr lang="nb-NO" sz="2400" dirty="0" err="1"/>
              <a:t>ikkje</a:t>
            </a:r>
            <a:r>
              <a:rPr lang="nb-NO" sz="2400" dirty="0"/>
              <a:t> allmennkunnskap, jf. </a:t>
            </a:r>
            <a:r>
              <a:rPr lang="nb-NO" sz="2400" i="1" dirty="0"/>
              <a:t>Erasmus </a:t>
            </a:r>
            <a:r>
              <a:rPr lang="nb-NO" sz="2400" i="1" dirty="0" err="1"/>
              <a:t>Montanus</a:t>
            </a:r>
            <a:endParaRPr lang="nb-NO" sz="2400" i="1" dirty="0"/>
          </a:p>
          <a:p>
            <a:pPr marL="285750" indent="-285750">
              <a:lnSpc>
                <a:spcPct val="90000"/>
              </a:lnSpc>
              <a:buSzPct val="25000"/>
              <a:buFont typeface="Wingdings" charset="2"/>
              <a:buChar char="u"/>
            </a:pPr>
            <a:r>
              <a:rPr lang="nb-NO" sz="2800" dirty="0"/>
              <a:t>Det mekaniske </a:t>
            </a:r>
            <a:r>
              <a:rPr lang="nb-NO" sz="2800" dirty="0" err="1"/>
              <a:t>verdsbiletet</a:t>
            </a:r>
            <a:r>
              <a:rPr lang="nb-NO" sz="2800" dirty="0"/>
              <a:t>: </a:t>
            </a:r>
          </a:p>
          <a:p>
            <a:pPr lvl="1">
              <a:buSzPct val="25000"/>
              <a:buFont typeface="Wingdings" charset="2"/>
              <a:buChar char="u"/>
            </a:pPr>
            <a:r>
              <a:rPr lang="nb-NO" sz="2400" dirty="0"/>
              <a:t>Det er </a:t>
            </a:r>
            <a:r>
              <a:rPr lang="nb-NO" sz="2400" dirty="0" smtClean="0"/>
              <a:t>naturlover, </a:t>
            </a:r>
            <a:r>
              <a:rPr lang="nb-NO" sz="2400" dirty="0"/>
              <a:t>og </a:t>
            </a:r>
            <a:r>
              <a:rPr lang="nb-NO" sz="2400" dirty="0" err="1"/>
              <a:t>ikkje</a:t>
            </a:r>
            <a:r>
              <a:rPr lang="nb-NO" sz="2400" dirty="0"/>
              <a:t> </a:t>
            </a:r>
            <a:r>
              <a:rPr lang="nb-NO" sz="2400" dirty="0" err="1"/>
              <a:t>guddommelege</a:t>
            </a:r>
            <a:r>
              <a:rPr lang="nb-NO" sz="2400" dirty="0"/>
              <a:t> </a:t>
            </a:r>
            <a:r>
              <a:rPr lang="nb-NO" sz="2400" dirty="0" smtClean="0"/>
              <a:t>krefter, </a:t>
            </a:r>
            <a:r>
              <a:rPr lang="nb-NO" sz="2400" dirty="0"/>
              <a:t>som styrer verda</a:t>
            </a:r>
          </a:p>
          <a:p>
            <a:pPr lvl="1">
              <a:buSzPct val="25000"/>
              <a:buFont typeface="Wingdings" charset="2"/>
              <a:buChar char="u"/>
            </a:pPr>
            <a:r>
              <a:rPr lang="nb-NO" sz="2400" dirty="0"/>
              <a:t>Naturlovene fungerer like «mekanisk» som </a:t>
            </a:r>
            <a:r>
              <a:rPr lang="nb-NO" sz="2400" dirty="0" err="1"/>
              <a:t>eit</a:t>
            </a:r>
            <a:r>
              <a:rPr lang="nb-NO" sz="2400" dirty="0"/>
              <a:t> urverk</a:t>
            </a:r>
          </a:p>
          <a:p>
            <a:pPr lvl="1">
              <a:buSzPct val="25000"/>
              <a:buFont typeface="Wingdings" charset="2"/>
              <a:buChar char="u"/>
            </a:pPr>
            <a:r>
              <a:rPr lang="nb-NO" sz="2400" dirty="0"/>
              <a:t>Det ligg ingen intensjon bak utvikling og endring </a:t>
            </a:r>
          </a:p>
        </p:txBody>
      </p:sp>
      <p:pic>
        <p:nvPicPr>
          <p:cNvPr id="4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31685"/>
            <a:ext cx="9144000" cy="526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81976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none" lIns="0" tIns="0" rIns="0" bIns="0" rtlCol="0" anchor="ctr">
            <a:normAutofit/>
          </a:bodyPr>
          <a:lstStyle/>
          <a:p>
            <a:r>
              <a:rPr lang="nb-NO" sz="4000" b="1" dirty="0">
                <a:solidFill>
                  <a:schemeClr val="dk1"/>
                </a:solidFill>
                <a:latin typeface="+mn-lt"/>
                <a:ea typeface="+mn-ea"/>
                <a:cs typeface="+mn-cs"/>
              </a:rPr>
              <a:t>Viktige </a:t>
            </a:r>
            <a:r>
              <a:rPr lang="nb-NO" sz="4000" b="1" dirty="0" err="1">
                <a:solidFill>
                  <a:schemeClr val="dk1"/>
                </a:solidFill>
                <a:latin typeface="+mn-lt"/>
                <a:ea typeface="+mn-ea"/>
                <a:cs typeface="+mn-cs"/>
              </a:rPr>
              <a:t>tenkjarar</a:t>
            </a:r>
            <a:r>
              <a:rPr lang="nb-NO" sz="4000" b="1" dirty="0">
                <a:solidFill>
                  <a:schemeClr val="dk1"/>
                </a:solidFill>
                <a:latin typeface="+mn-lt"/>
                <a:ea typeface="+mn-ea"/>
                <a:cs typeface="+mn-cs"/>
              </a:rPr>
              <a:t> i perioden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285750" indent="-285750">
              <a:buSzPct val="25000"/>
              <a:buFont typeface="Wingdings" charset="2"/>
              <a:buChar char="u"/>
            </a:pPr>
            <a:r>
              <a:rPr lang="nb-NO" sz="3000" dirty="0"/>
              <a:t>René Descartes (</a:t>
            </a:r>
            <a:r>
              <a:rPr lang="nb-NO" sz="3000" dirty="0" smtClean="0"/>
              <a:t>1596–1650</a:t>
            </a:r>
            <a:r>
              <a:rPr lang="nb-NO" sz="3000" dirty="0"/>
              <a:t>)</a:t>
            </a:r>
          </a:p>
          <a:p>
            <a:pPr lvl="1">
              <a:buSzPct val="25000"/>
              <a:buFont typeface="Wingdings" charset="2"/>
              <a:buChar char="u"/>
            </a:pPr>
            <a:r>
              <a:rPr lang="nb-NO" dirty="0" err="1"/>
              <a:t>Cogito</a:t>
            </a:r>
            <a:r>
              <a:rPr lang="nb-NO" dirty="0"/>
              <a:t> ergo sum – </a:t>
            </a:r>
            <a:r>
              <a:rPr lang="nb-NO" dirty="0" err="1"/>
              <a:t>eg</a:t>
            </a:r>
            <a:r>
              <a:rPr lang="nb-NO" dirty="0"/>
              <a:t> </a:t>
            </a:r>
            <a:r>
              <a:rPr lang="nb-NO" dirty="0" err="1"/>
              <a:t>tenkjer</a:t>
            </a:r>
            <a:r>
              <a:rPr lang="nb-NO" dirty="0"/>
              <a:t>, altså er </a:t>
            </a:r>
            <a:r>
              <a:rPr lang="nb-NO" dirty="0" err="1"/>
              <a:t>eg</a:t>
            </a:r>
            <a:r>
              <a:rPr lang="nb-NO" dirty="0"/>
              <a:t> til</a:t>
            </a:r>
          </a:p>
          <a:p>
            <a:pPr lvl="1">
              <a:buSzPct val="25000"/>
              <a:buFont typeface="Wingdings" charset="2"/>
              <a:buChar char="u"/>
            </a:pPr>
            <a:r>
              <a:rPr lang="nb-NO" dirty="0"/>
              <a:t>Utvikla den </a:t>
            </a:r>
            <a:r>
              <a:rPr lang="nb-NO" dirty="0" err="1"/>
              <a:t>vitskaplege</a:t>
            </a:r>
            <a:r>
              <a:rPr lang="nb-NO" dirty="0"/>
              <a:t> metoden gjennom metodisk tvil</a:t>
            </a:r>
          </a:p>
          <a:p>
            <a:pPr marL="285750" indent="-285750">
              <a:buSzPct val="25000"/>
              <a:buFont typeface="Wingdings" charset="2"/>
              <a:buChar char="u"/>
            </a:pPr>
            <a:r>
              <a:rPr lang="nb-NO" sz="3000" dirty="0"/>
              <a:t>Isac Newton (</a:t>
            </a:r>
            <a:r>
              <a:rPr lang="nb-NO" sz="3000" dirty="0" smtClean="0"/>
              <a:t>1642–1727</a:t>
            </a:r>
            <a:r>
              <a:rPr lang="nb-NO" sz="3000" dirty="0"/>
              <a:t>)</a:t>
            </a:r>
          </a:p>
          <a:p>
            <a:pPr lvl="1">
              <a:buSzPct val="25000"/>
              <a:buFont typeface="Wingdings" charset="2"/>
              <a:buChar char="u"/>
            </a:pPr>
            <a:r>
              <a:rPr lang="nb-NO" dirty="0" err="1"/>
              <a:t>Ein</a:t>
            </a:r>
            <a:r>
              <a:rPr lang="nb-NO" dirty="0"/>
              <a:t> av </a:t>
            </a:r>
            <a:r>
              <a:rPr lang="nb-NO" dirty="0" err="1"/>
              <a:t>dei</a:t>
            </a:r>
            <a:r>
              <a:rPr lang="nb-NO" dirty="0"/>
              <a:t> store vitskapsmennene som brukar den </a:t>
            </a:r>
            <a:r>
              <a:rPr lang="nb-NO" dirty="0" err="1"/>
              <a:t>vitskaplege</a:t>
            </a:r>
            <a:r>
              <a:rPr lang="nb-NO" dirty="0"/>
              <a:t> metoden</a:t>
            </a:r>
          </a:p>
          <a:p>
            <a:pPr lvl="1">
              <a:buSzPct val="25000"/>
              <a:buFont typeface="Wingdings" charset="2"/>
              <a:buChar char="u"/>
            </a:pPr>
            <a:r>
              <a:rPr lang="nb-NO" dirty="0"/>
              <a:t>Matematikk og astronomi</a:t>
            </a:r>
          </a:p>
          <a:p>
            <a:pPr lvl="1">
              <a:buSzPct val="25000"/>
              <a:buFont typeface="Wingdings" charset="2"/>
              <a:buChar char="u"/>
            </a:pPr>
            <a:r>
              <a:rPr lang="nb-NO" dirty="0"/>
              <a:t>Viste </a:t>
            </a:r>
            <a:r>
              <a:rPr lang="nb-NO" dirty="0" err="1"/>
              <a:t>korleis</a:t>
            </a:r>
            <a:r>
              <a:rPr lang="nb-NO" dirty="0"/>
              <a:t> tyngdekrafta kunne </a:t>
            </a:r>
            <a:r>
              <a:rPr lang="nb-NO" dirty="0" err="1" smtClean="0"/>
              <a:t>reknast</a:t>
            </a:r>
            <a:r>
              <a:rPr lang="nb-NO" dirty="0" smtClean="0"/>
              <a:t> ut matematisk</a:t>
            </a:r>
            <a:endParaRPr lang="nb-NO" dirty="0"/>
          </a:p>
        </p:txBody>
      </p:sp>
      <p:pic>
        <p:nvPicPr>
          <p:cNvPr id="4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31685"/>
            <a:ext cx="9144000" cy="526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90172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none" lIns="0" tIns="0" rIns="0" bIns="0" rtlCol="0" anchor="ctr">
            <a:normAutofit/>
          </a:bodyPr>
          <a:lstStyle/>
          <a:p>
            <a:r>
              <a:rPr lang="nb-NO" sz="4000" b="1" dirty="0">
                <a:solidFill>
                  <a:schemeClr val="dk1"/>
                </a:solidFill>
                <a:latin typeface="+mn-lt"/>
                <a:ea typeface="+mn-ea"/>
                <a:cs typeface="+mn-cs"/>
              </a:rPr>
              <a:t>Viktige </a:t>
            </a:r>
            <a:r>
              <a:rPr lang="nb-NO" sz="4000" b="1" dirty="0" err="1">
                <a:solidFill>
                  <a:schemeClr val="dk1"/>
                </a:solidFill>
                <a:latin typeface="+mn-lt"/>
                <a:ea typeface="+mn-ea"/>
                <a:cs typeface="+mn-cs"/>
              </a:rPr>
              <a:t>tenkjarar</a:t>
            </a:r>
            <a:r>
              <a:rPr lang="nb-NO" sz="4000" b="1" dirty="0">
                <a:solidFill>
                  <a:schemeClr val="dk1"/>
                </a:solidFill>
                <a:latin typeface="+mn-lt"/>
                <a:ea typeface="+mn-ea"/>
                <a:cs typeface="+mn-cs"/>
              </a:rPr>
              <a:t> i perioden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85750" indent="-285750">
              <a:buSzPct val="25000"/>
              <a:buFont typeface="Wingdings" charset="2"/>
              <a:buChar char="u"/>
            </a:pPr>
            <a:r>
              <a:rPr lang="nb-NO" sz="2800" dirty="0"/>
              <a:t>Voltaire (</a:t>
            </a:r>
            <a:r>
              <a:rPr lang="nb-NO" sz="2800" dirty="0" smtClean="0"/>
              <a:t>1694–1778</a:t>
            </a:r>
            <a:r>
              <a:rPr lang="nb-NO" sz="2800" dirty="0"/>
              <a:t>) </a:t>
            </a:r>
          </a:p>
          <a:p>
            <a:pPr lvl="1">
              <a:buSzPct val="25000"/>
              <a:buFont typeface="Wingdings" charset="2"/>
              <a:buChar char="u"/>
            </a:pPr>
            <a:r>
              <a:rPr lang="nb-NO" sz="2600" dirty="0" err="1"/>
              <a:t>F</a:t>
            </a:r>
            <a:r>
              <a:rPr lang="nb-NO" sz="2600" dirty="0" err="1" smtClean="0"/>
              <a:t>orfattar</a:t>
            </a:r>
            <a:r>
              <a:rPr lang="nb-NO" sz="2600" dirty="0" smtClean="0"/>
              <a:t> </a:t>
            </a:r>
            <a:r>
              <a:rPr lang="nb-NO" sz="2600" dirty="0"/>
              <a:t>og filosof</a:t>
            </a:r>
          </a:p>
          <a:p>
            <a:pPr lvl="1">
              <a:buSzPct val="25000"/>
              <a:buFont typeface="Wingdings" charset="2"/>
              <a:buChar char="u"/>
            </a:pPr>
            <a:r>
              <a:rPr lang="nb-NO" sz="2600" dirty="0" err="1"/>
              <a:t>Y</a:t>
            </a:r>
            <a:r>
              <a:rPr lang="nb-NO" sz="2600" dirty="0" err="1" smtClean="0"/>
              <a:t>nskjer</a:t>
            </a:r>
            <a:r>
              <a:rPr lang="nb-NO" sz="2600" dirty="0" smtClean="0"/>
              <a:t> </a:t>
            </a:r>
            <a:r>
              <a:rPr lang="nb-NO" sz="2600" dirty="0"/>
              <a:t>å </a:t>
            </a:r>
            <a:r>
              <a:rPr lang="nb-NO" sz="2600" dirty="0" err="1"/>
              <a:t>forbetre</a:t>
            </a:r>
            <a:r>
              <a:rPr lang="nb-NO" sz="2600" dirty="0"/>
              <a:t> samfunnet</a:t>
            </a:r>
          </a:p>
          <a:p>
            <a:pPr lvl="1">
              <a:buSzPct val="25000"/>
              <a:buFont typeface="Wingdings" charset="2"/>
              <a:buChar char="u"/>
            </a:pPr>
            <a:r>
              <a:rPr lang="nb-NO" sz="2600" dirty="0" err="1"/>
              <a:t>Forkjempar</a:t>
            </a:r>
            <a:r>
              <a:rPr lang="nb-NO" sz="2600" dirty="0"/>
              <a:t> for naturretten, eller </a:t>
            </a:r>
            <a:r>
              <a:rPr lang="nb-NO" sz="2600" dirty="0" err="1"/>
              <a:t>menneskerettane</a:t>
            </a:r>
            <a:endParaRPr lang="nb-NO" sz="2600" dirty="0"/>
          </a:p>
          <a:p>
            <a:pPr marL="285750" indent="-285750">
              <a:buSzPct val="25000"/>
              <a:buFont typeface="Wingdings" charset="2"/>
              <a:buChar char="u"/>
            </a:pPr>
            <a:r>
              <a:rPr lang="nb-NO" sz="2800" dirty="0"/>
              <a:t>Jean-</a:t>
            </a:r>
            <a:r>
              <a:rPr lang="nb-NO" sz="2800" dirty="0" err="1"/>
              <a:t>Jaques</a:t>
            </a:r>
            <a:r>
              <a:rPr lang="nb-NO" sz="2800" dirty="0"/>
              <a:t> Rousseau (</a:t>
            </a:r>
            <a:r>
              <a:rPr lang="nb-NO" sz="2800" dirty="0" smtClean="0"/>
              <a:t>1712–1778</a:t>
            </a:r>
            <a:r>
              <a:rPr lang="nb-NO" sz="2800" dirty="0"/>
              <a:t>)</a:t>
            </a:r>
          </a:p>
          <a:p>
            <a:pPr lvl="1">
              <a:buSzPct val="25000"/>
              <a:buFont typeface="Wingdings" charset="2"/>
              <a:buChar char="u"/>
            </a:pPr>
            <a:r>
              <a:rPr lang="nb-NO" sz="2600" dirty="0"/>
              <a:t>Også </a:t>
            </a:r>
            <a:r>
              <a:rPr lang="nb-NO" sz="2600" dirty="0" err="1"/>
              <a:t>forkjempar</a:t>
            </a:r>
            <a:r>
              <a:rPr lang="nb-NO" sz="2600" dirty="0"/>
              <a:t> for naturretten</a:t>
            </a:r>
          </a:p>
          <a:p>
            <a:pPr lvl="1">
              <a:buSzPct val="25000"/>
              <a:buFont typeface="Wingdings" charset="2"/>
              <a:buChar char="u"/>
            </a:pPr>
            <a:r>
              <a:rPr lang="nb-NO" sz="2600" dirty="0"/>
              <a:t>Formulerte folkesuverenitetsprinsippet, altså at makta i samfunnet må ha grunnlag i folkemeininga</a:t>
            </a:r>
          </a:p>
          <a:p>
            <a:pPr lvl="1">
              <a:buSzPct val="25000"/>
              <a:buFont typeface="Wingdings" charset="2"/>
              <a:buChar char="u"/>
            </a:pPr>
            <a:r>
              <a:rPr lang="nb-NO" sz="2600" dirty="0" err="1"/>
              <a:t>Peikar</a:t>
            </a:r>
            <a:r>
              <a:rPr lang="nb-NO" sz="2600" dirty="0"/>
              <a:t> fram mot Den franske revolusjonen i 1789</a:t>
            </a:r>
          </a:p>
          <a:p>
            <a:pPr marL="457200" lvl="1" indent="0">
              <a:buNone/>
            </a:pPr>
            <a:endParaRPr lang="nb-NO" dirty="0" smtClean="0"/>
          </a:p>
        </p:txBody>
      </p:sp>
      <p:pic>
        <p:nvPicPr>
          <p:cNvPr id="4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31685"/>
            <a:ext cx="9144000" cy="526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43373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none" lIns="0" tIns="0" rIns="0" bIns="0" rtlCol="0" anchor="ctr">
            <a:normAutofit/>
          </a:bodyPr>
          <a:lstStyle/>
          <a:p>
            <a:r>
              <a:rPr lang="nb-NO" sz="4000" b="1" dirty="0">
                <a:solidFill>
                  <a:schemeClr val="dk1"/>
                </a:solidFill>
                <a:latin typeface="+mn-lt"/>
                <a:ea typeface="+mn-ea"/>
                <a:cs typeface="+mn-cs"/>
              </a:rPr>
              <a:t>Klassisismen 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85750" indent="-285750">
              <a:buSzPct val="25000"/>
              <a:buFont typeface="Wingdings" charset="2"/>
              <a:buChar char="u"/>
            </a:pPr>
            <a:r>
              <a:rPr lang="nb-NO" sz="2600" dirty="0"/>
              <a:t>Stilideal </a:t>
            </a:r>
            <a:r>
              <a:rPr lang="nb-NO" sz="2600" dirty="0" err="1"/>
              <a:t>innan</a:t>
            </a:r>
            <a:r>
              <a:rPr lang="nb-NO" sz="2600" dirty="0"/>
              <a:t> arkitektur, litteratur og </a:t>
            </a:r>
            <a:r>
              <a:rPr lang="nb-NO" sz="2600" dirty="0" err="1"/>
              <a:t>biletkunst</a:t>
            </a:r>
            <a:r>
              <a:rPr lang="nb-NO" sz="2600" dirty="0"/>
              <a:t> </a:t>
            </a:r>
          </a:p>
          <a:p>
            <a:pPr marL="285750" indent="-285750">
              <a:buSzPct val="25000"/>
              <a:buFont typeface="Wingdings" charset="2"/>
              <a:buChar char="u"/>
            </a:pPr>
            <a:r>
              <a:rPr lang="nb-NO" sz="2600" dirty="0"/>
              <a:t>Opphav i Frankrike etter 1650, viktige </a:t>
            </a:r>
            <a:r>
              <a:rPr lang="nb-NO" sz="2600" dirty="0" err="1"/>
              <a:t>diktarar</a:t>
            </a:r>
            <a:r>
              <a:rPr lang="nb-NO" sz="2600" dirty="0"/>
              <a:t> er </a:t>
            </a:r>
            <a:r>
              <a:rPr lang="nb-NO" sz="2600" dirty="0" err="1"/>
              <a:t>Racine</a:t>
            </a:r>
            <a:r>
              <a:rPr lang="nb-NO" sz="2600" dirty="0"/>
              <a:t>, </a:t>
            </a:r>
            <a:r>
              <a:rPr lang="nb-NO" sz="2600" dirty="0" err="1"/>
              <a:t>Corneille</a:t>
            </a:r>
            <a:r>
              <a:rPr lang="nb-NO" sz="2600" dirty="0"/>
              <a:t> og Molière</a:t>
            </a:r>
          </a:p>
          <a:p>
            <a:pPr marL="285750" indent="-285750">
              <a:buSzPct val="25000"/>
              <a:buFont typeface="Wingdings" charset="2"/>
              <a:buChar char="u"/>
            </a:pPr>
            <a:r>
              <a:rPr lang="nb-NO" sz="2600" dirty="0"/>
              <a:t>Idealet er litteraturen </a:t>
            </a:r>
            <a:r>
              <a:rPr lang="nb-NO" sz="2600" dirty="0" err="1"/>
              <a:t>frå</a:t>
            </a:r>
            <a:r>
              <a:rPr lang="nb-NO" sz="2600" dirty="0"/>
              <a:t> antikken: </a:t>
            </a:r>
          </a:p>
          <a:p>
            <a:pPr lvl="1">
              <a:buSzPct val="25000"/>
              <a:buFont typeface="Wingdings" charset="2"/>
              <a:buChar char="u"/>
            </a:pPr>
            <a:r>
              <a:rPr lang="nb-NO" sz="2400" dirty="0"/>
              <a:t>Greske </a:t>
            </a:r>
            <a:r>
              <a:rPr lang="nb-NO" sz="2400" dirty="0" err="1"/>
              <a:t>forfattarar</a:t>
            </a:r>
            <a:r>
              <a:rPr lang="nb-NO" sz="2400" dirty="0"/>
              <a:t>: Sofokles, Euripides, Aristofanes</a:t>
            </a:r>
          </a:p>
          <a:p>
            <a:pPr lvl="1">
              <a:buSzPct val="25000"/>
              <a:buFont typeface="Wingdings" charset="2"/>
              <a:buChar char="u"/>
            </a:pPr>
            <a:r>
              <a:rPr lang="nb-NO" sz="2400" dirty="0"/>
              <a:t>Romerske </a:t>
            </a:r>
            <a:r>
              <a:rPr lang="nb-NO" sz="2400" dirty="0" err="1"/>
              <a:t>forfattarar</a:t>
            </a:r>
            <a:r>
              <a:rPr lang="nb-NO" sz="2400" dirty="0"/>
              <a:t>: Vergil, </a:t>
            </a:r>
            <a:r>
              <a:rPr lang="nb-NO" sz="2400" dirty="0" err="1"/>
              <a:t>Horace</a:t>
            </a:r>
            <a:r>
              <a:rPr lang="nb-NO" sz="2400" dirty="0"/>
              <a:t>, Juvenal</a:t>
            </a:r>
          </a:p>
        </p:txBody>
      </p:sp>
      <p:pic>
        <p:nvPicPr>
          <p:cNvPr id="4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31685"/>
            <a:ext cx="9144000" cy="526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8328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5660</TotalTime>
  <Words>916</Words>
  <Application>Microsoft Office PowerPoint</Application>
  <PresentationFormat>Skjermfremvisning (4:3)</PresentationFormat>
  <Paragraphs>112</Paragraphs>
  <Slides>20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3</vt:i4>
      </vt:variant>
      <vt:variant>
        <vt:lpstr>Tema</vt:lpstr>
      </vt:variant>
      <vt:variant>
        <vt:i4>2</vt:i4>
      </vt:variant>
      <vt:variant>
        <vt:lpstr>Lysbildetitler</vt:lpstr>
      </vt:variant>
      <vt:variant>
        <vt:i4>20</vt:i4>
      </vt:variant>
    </vt:vector>
  </HeadingPairs>
  <TitlesOfParts>
    <vt:vector size="25" baseType="lpstr">
      <vt:lpstr>Arial</vt:lpstr>
      <vt:lpstr>Calibri</vt:lpstr>
      <vt:lpstr>Wingdings</vt:lpstr>
      <vt:lpstr>Office-tema</vt:lpstr>
      <vt:lpstr>Office Theme</vt:lpstr>
      <vt:lpstr>PowerPoint-presentasjon</vt:lpstr>
      <vt:lpstr>1700-talet</vt:lpstr>
      <vt:lpstr>Samanheng</vt:lpstr>
      <vt:lpstr>Fornufta vinn fram </vt:lpstr>
      <vt:lpstr>Fornufta vinn fram?</vt:lpstr>
      <vt:lpstr>Fornuft og vitskap</vt:lpstr>
      <vt:lpstr>Viktige tenkjarar i perioden</vt:lpstr>
      <vt:lpstr>Viktige tenkjarar i perioden</vt:lpstr>
      <vt:lpstr>Klassisismen </vt:lpstr>
      <vt:lpstr>Klassisismen</vt:lpstr>
      <vt:lpstr>Karakterkomedien</vt:lpstr>
      <vt:lpstr>Holberg – vitskapsmann og diktar</vt:lpstr>
      <vt:lpstr>Erasmus Montanus</vt:lpstr>
      <vt:lpstr>Erasmus Montanus</vt:lpstr>
      <vt:lpstr>Jeppe på Bjerget</vt:lpstr>
      <vt:lpstr>Jeppe på Bjerget</vt:lpstr>
      <vt:lpstr>Niels Klim</vt:lpstr>
      <vt:lpstr>Nils Klim</vt:lpstr>
      <vt:lpstr>Norske selskab</vt:lpstr>
      <vt:lpstr>Carl Michael Bellmann</vt:lpstr>
    </vt:vector>
  </TitlesOfParts>
  <Company>Oppland fylkeskommune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kaga1010</dc:creator>
  <cp:lastModifiedBy>Malgorzata Golinska</cp:lastModifiedBy>
  <cp:revision>57</cp:revision>
  <dcterms:created xsi:type="dcterms:W3CDTF">2014-04-16T08:35:04Z</dcterms:created>
  <dcterms:modified xsi:type="dcterms:W3CDTF">2016-01-22T08:49:00Z</dcterms:modified>
</cp:coreProperties>
</file>