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8E1361DA-826A-4493-9021-EC3541728187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FA724895-5725-4643-9408-9BC8A8FCFBE0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89984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3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6485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8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699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9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223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3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57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4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7000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5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676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5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010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6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661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8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6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741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7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9383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8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378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C3D1BD2-FB1B-4A19-9F9A-9EBB07283090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43B0A3-B13A-4A71-98CA-E95FD3EC36CF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40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1B4AE1F-17F8-4DB6-A31F-55E6512B3B66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248ECC-7088-4BAB-94EC-E3ABA9F1FF9E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15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C81FB9-9BB1-4203-BD19-E47262CEA176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3D2F61-C28E-4F30-B5D0-EB1677DAC0FD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549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 txBox="1">
            <a:spLocks noGrp="1"/>
          </p:cNvSpPr>
          <p:nvPr>
            <p:ph type="title"/>
          </p:nvPr>
        </p:nvSpPr>
        <p:spPr/>
        <p:txBody>
          <a:bodyPr lIns="91421" tIns="91421" rIns="91421" bIns="91421" anchor="b" anchorCtr="0"/>
          <a:lstStyle>
            <a:lvl1pPr algn="l">
              <a:defRPr sz="3600" b="1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69"/>
          </a:xfrm>
        </p:spPr>
        <p:txBody>
          <a:bodyPr lIns="91421" tIns="91421" rIns="91421" bIns="91421"/>
          <a:lstStyle>
            <a:lvl1pPr>
              <a:defRPr/>
            </a:lvl1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7746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7608AAC-0842-4321-BAC0-FAFB1F2B23FD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FAB469-9CAB-4CD8-AF0D-84CD7B2702CB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4945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8C805D4-8349-47A7-9FDE-D3B4B2FE64D6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AE91CF-2AFB-4B53-ACDE-585AB735AE2E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013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F52B5D-B971-4DD2-BC34-E20DE0395476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E138A4-1738-48FE-8CC9-FC64AC890DB1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1331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FA10BB-DA4F-4087-A84D-94DF7A84EA39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F83679D-117C-4347-A88E-A8BF0E1BE9C0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8999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2D2926-EF13-4FB7-BC5F-8E1522088BC3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770BA8-E9A4-4F50-8729-6E18CF0ED462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400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D9EF95-F7D4-4733-8E9C-0FCF53A85EFA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E7DCE5-E141-43C2-B884-F3052BC4AD55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6943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8B25448-38C5-4D49-A615-B972669BBD3F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9493775-293E-4CAC-9EC9-A166B20D2E7C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8855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EBC17D-3453-4838-B9CF-41E1FC68B559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6750110-251B-4ED2-A00A-8CC73EB87E94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3216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3FA53116-B629-4FEB-8140-0C43E3B87ED6}" type="datetime1">
              <a:rPr lang="nb-NO"/>
              <a:pPr lvl="0"/>
              <a:t>21.01.2016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04A115DA-EEAF-4D40-A8FC-87E7A8DFF067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44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sz="3200"/>
              <a:t>Kapittel 7 Analyse</a:t>
            </a:r>
          </a:p>
        </p:txBody>
      </p:sp>
      <p:pic>
        <p:nvPicPr>
          <p:cNvPr id="3" name="Plassholder for bilde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8088" y="612776"/>
            <a:ext cx="4114800" cy="4114800"/>
          </a:xfrm>
        </p:spPr>
      </p:pic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/>
        <p:txBody>
          <a:bodyPr anchorCtr="1"/>
          <a:lstStyle/>
          <a:p>
            <a:pPr lvl="0" algn="ctr"/>
            <a:r>
              <a:rPr lang="nb-NO" sz="3600"/>
              <a:t>Å analysere lyrikk</a:t>
            </a:r>
          </a:p>
        </p:txBody>
      </p:sp>
      <p:sp>
        <p:nvSpPr>
          <p:cNvPr id="5" name="TekstSylinder 4"/>
          <p:cNvSpPr txBox="1"/>
          <p:nvPr/>
        </p:nvSpPr>
        <p:spPr>
          <a:xfrm>
            <a:off x="5791200" y="4700572"/>
            <a:ext cx="9144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SG- design/</a:t>
            </a:r>
            <a:r>
              <a:rPr lang="nb-NO" sz="700" dirty="0" err="1" smtClean="0"/>
              <a:t>Fotolia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Motiv, tema, budskap</a:t>
            </a:r>
          </a:p>
        </p:txBody>
      </p:sp>
      <p:sp>
        <p:nvSpPr>
          <p:cNvPr id="3" name="Shape 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800" b="1" i="1">
                <a:solidFill>
                  <a:srgbClr val="000000"/>
                </a:solidFill>
              </a:rPr>
              <a:t>Motiv</a:t>
            </a:r>
            <a:r>
              <a:rPr lang="nb-NO" sz="2800" i="1">
                <a:solidFill>
                  <a:srgbClr val="000000"/>
                </a:solidFill>
              </a:rPr>
              <a:t> </a:t>
            </a:r>
            <a:r>
              <a:rPr lang="nb-NO" sz="2800">
                <a:solidFill>
                  <a:srgbClr val="000000"/>
                </a:solidFill>
              </a:rPr>
              <a:t>er diktets konkrete innhold, det som fortelles eller skildres i diktet på det ytre plan. </a:t>
            </a:r>
          </a:p>
          <a:p>
            <a:pPr lvl="0"/>
            <a:endParaRPr lang="nb-NO" sz="2800">
              <a:solidFill>
                <a:srgbClr val="000000"/>
              </a:solidFill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800" b="1" i="1">
                <a:solidFill>
                  <a:srgbClr val="000000"/>
                </a:solidFill>
              </a:rPr>
              <a:t>Tema</a:t>
            </a:r>
            <a:r>
              <a:rPr lang="nb-NO" sz="2800" i="1">
                <a:solidFill>
                  <a:srgbClr val="000000"/>
                </a:solidFill>
              </a:rPr>
              <a:t> </a:t>
            </a:r>
            <a:r>
              <a:rPr lang="nb-NO" sz="2800">
                <a:solidFill>
                  <a:srgbClr val="000000"/>
                </a:solidFill>
              </a:rPr>
              <a:t>er diktets dypere mening, det som ligger bak den ytre handlingen eller skildringen. </a:t>
            </a:r>
          </a:p>
          <a:p>
            <a:pPr lvl="0"/>
            <a:endParaRPr lang="nb-NO" sz="2800">
              <a:solidFill>
                <a:srgbClr val="000000"/>
              </a:solidFill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800" b="1" i="1">
                <a:solidFill>
                  <a:srgbClr val="000000"/>
                </a:solidFill>
              </a:rPr>
              <a:t>Budskapet</a:t>
            </a:r>
            <a:r>
              <a:rPr lang="nb-NO" sz="2800" i="1">
                <a:solidFill>
                  <a:srgbClr val="000000"/>
                </a:solidFill>
              </a:rPr>
              <a:t> </a:t>
            </a:r>
            <a:r>
              <a:rPr lang="nb-NO" sz="2800">
                <a:solidFill>
                  <a:srgbClr val="000000"/>
                </a:solidFill>
              </a:rPr>
              <a:t>i diktet er hensikten, det forfatteren vil ha sagt til leseren gjennom diktet.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Avslutningen</a:t>
            </a:r>
          </a:p>
        </p:txBody>
      </p:sp>
      <p:sp>
        <p:nvSpPr>
          <p:cNvPr id="3" name="Shape 8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Avslutningsvis kan du oppsummere og gjerne sette diktet inn i en større sammenheng. </a:t>
            </a:r>
          </a:p>
          <a:p>
            <a:pPr lvl="0"/>
            <a:endParaRPr lang="nb-NO"/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Er det relevant for samfunnet i dag? </a:t>
            </a:r>
          </a:p>
          <a:p>
            <a:pPr lvl="0"/>
            <a:endParaRPr lang="nb-NO"/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Kan det settes i sammenheng med noe i vår tid?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sz="2800" b="0">
                <a:solidFill>
                  <a:srgbClr val="4F81BD"/>
                </a:solidFill>
              </a:rPr>
              <a:t>Huskeliste </a:t>
            </a:r>
          </a:p>
        </p:txBody>
      </p:sp>
      <p:sp>
        <p:nvSpPr>
          <p:cNvPr id="3" name="Shape 90"/>
          <p:cNvSpPr txBox="1">
            <a:spLocks noGrp="1"/>
          </p:cNvSpPr>
          <p:nvPr>
            <p:ph type="body" idx="1"/>
          </p:nvPr>
        </p:nvSpPr>
        <p:spPr>
          <a:xfrm>
            <a:off x="457200" y="1278514"/>
            <a:ext cx="8229600" cy="5333402"/>
          </a:xfrm>
        </p:spPr>
        <p:txBody>
          <a:bodyPr/>
          <a:lstStyle/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endParaRPr lang="nb-NO" sz="2000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Har jeg en klar og tydelig innledning?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Er handlingsreferatet kort og presist?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Sier jeg noe om motiv, tema og budskap?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Har jeg kommentert komposisjonen?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Nevner jeg rim og rytme?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Har jeg nevnt ulike virkemidler?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Har jeg brukt nok sitater for å underbygge påstandene mine?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Har jeg skrevet noe om diktet er relevant i dag?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Førlesingsoppgave</a:t>
            </a:r>
          </a:p>
        </p:txBody>
      </p:sp>
      <p:sp>
        <p:nvSpPr>
          <p:cNvPr id="3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/>
              <a:t>Diskuter følgende i grupper:</a:t>
            </a:r>
          </a:p>
          <a:p>
            <a:pPr lvl="0"/>
            <a:endParaRPr lang="nb-NO"/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Hva er et dikt?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Hva består et dikt av?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/>
              <a:t>«En rap er et dikt.» Diskuter dette utsagnet i grupper. Begrunn svaret.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Vi skiller mellom to hovedtyper lyrikk</a:t>
            </a:r>
          </a:p>
        </p:txBody>
      </p:sp>
      <p:sp>
        <p:nvSpPr>
          <p:cNvPr id="3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b="1">
                <a:solidFill>
                  <a:srgbClr val="000000"/>
                </a:solidFill>
              </a:rPr>
              <a:t>Tradisjonell lyrikk </a:t>
            </a:r>
            <a:r>
              <a:rPr lang="nb-NO">
                <a:solidFill>
                  <a:srgbClr val="000000"/>
                </a:solidFill>
              </a:rPr>
              <a:t>kjennetegnes av enderim og regelmessig, kunstferdig rytme. Strofene har regelmessig form. Vi finner ofte utstrakt bruk av språkbilder.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b="1">
                <a:solidFill>
                  <a:srgbClr val="000000"/>
                </a:solidFill>
              </a:rPr>
              <a:t>Modernistisk lyrikk </a:t>
            </a:r>
            <a:r>
              <a:rPr lang="nb-NO">
                <a:solidFill>
                  <a:srgbClr val="000000"/>
                </a:solidFill>
              </a:rPr>
              <a:t>kjennetegnes av en fri form som ofte bryter med vanlig setningsbygning.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Dette bør du tenke på når du tolker lyrikk</a:t>
            </a:r>
          </a:p>
        </p:txBody>
      </p:sp>
      <p:sp>
        <p:nvSpPr>
          <p:cNvPr id="3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b="1">
                <a:solidFill>
                  <a:srgbClr val="000000"/>
                </a:solidFill>
              </a:rPr>
              <a:t>Hva </a:t>
            </a:r>
            <a:r>
              <a:rPr lang="nb-NO">
                <a:solidFill>
                  <a:srgbClr val="000000"/>
                </a:solidFill>
              </a:rPr>
              <a:t>blir fortalt?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b="1">
                <a:solidFill>
                  <a:srgbClr val="000000"/>
                </a:solidFill>
              </a:rPr>
              <a:t>Hvordan </a:t>
            </a:r>
            <a:r>
              <a:rPr lang="nb-NO">
                <a:solidFill>
                  <a:srgbClr val="000000"/>
                </a:solidFill>
              </a:rPr>
              <a:t>blir det fortalt, og hvilken virkning har måten det er skrevet på? 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b="1">
                <a:solidFill>
                  <a:srgbClr val="000000"/>
                </a:solidFill>
              </a:rPr>
              <a:t>Hvorfor </a:t>
            </a:r>
            <a:r>
              <a:rPr lang="nb-NO">
                <a:solidFill>
                  <a:srgbClr val="000000"/>
                </a:solidFill>
              </a:rPr>
              <a:t>blir det fortalt?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Innledningen </a:t>
            </a:r>
          </a:p>
        </p:txBody>
      </p:sp>
      <p:sp>
        <p:nvSpPr>
          <p:cNvPr id="3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>
                <a:solidFill>
                  <a:srgbClr val="000000"/>
                </a:solidFill>
              </a:rPr>
              <a:t>Her bør du ha med dette: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  <a:p>
            <a:pPr marL="457200" lvl="0" indent="-29845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61111"/>
              <a:buFont typeface="Arial"/>
            </a:pPr>
            <a:r>
              <a:rPr lang="nb-NO">
                <a:solidFill>
                  <a:srgbClr val="000000"/>
                </a:solidFill>
              </a:rPr>
              <a:t>tittel</a:t>
            </a:r>
          </a:p>
          <a:p>
            <a:pPr marL="457200" lvl="0" indent="-29845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61111"/>
              <a:buFont typeface="Arial"/>
            </a:pPr>
            <a:r>
              <a:rPr lang="nb-NO">
                <a:solidFill>
                  <a:srgbClr val="000000"/>
                </a:solidFill>
              </a:rPr>
              <a:t>lyrikerens navn</a:t>
            </a:r>
          </a:p>
          <a:p>
            <a:pPr marL="457200" lvl="0" indent="-29845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61111"/>
              <a:buFont typeface="Arial"/>
            </a:pPr>
            <a:r>
              <a:rPr lang="nb-NO">
                <a:solidFill>
                  <a:srgbClr val="000000"/>
                </a:solidFill>
              </a:rPr>
              <a:t>når og hvor diktet er skrevet og publisert</a:t>
            </a:r>
          </a:p>
          <a:p>
            <a:pPr marL="457200" lvl="0" indent="-298451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61111"/>
              <a:buFont typeface="Arial"/>
            </a:pPr>
            <a:r>
              <a:rPr lang="nb-NO">
                <a:solidFill>
                  <a:srgbClr val="000000"/>
                </a:solidFill>
              </a:rPr>
              <a:t>hvilken sammenheng det er skrevet/publisert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  <a:p>
            <a:pPr lvl="0"/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Sammendraget - Motivet</a:t>
            </a:r>
          </a:p>
        </p:txBody>
      </p:sp>
      <p:sp>
        <p:nvSpPr>
          <p:cNvPr id="3" name="Shape 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000">
                <a:solidFill>
                  <a:srgbClr val="000000"/>
                </a:solidFill>
              </a:rPr>
              <a:t>I denne delen refererer du det konkrete innholdet i diktet (</a:t>
            </a:r>
            <a:r>
              <a:rPr lang="nb-NO" sz="2000" i="1">
                <a:solidFill>
                  <a:srgbClr val="000000"/>
                </a:solidFill>
              </a:rPr>
              <a:t>denotasjon</a:t>
            </a:r>
            <a:r>
              <a:rPr lang="nb-NO" sz="2000">
                <a:solidFill>
                  <a:srgbClr val="000000"/>
                </a:solidFill>
              </a:rPr>
              <a:t>) </a:t>
            </a:r>
          </a:p>
          <a:p>
            <a:pPr lvl="0"/>
            <a:endParaRPr lang="nb-NO" sz="2000">
              <a:solidFill>
                <a:srgbClr val="000000"/>
              </a:solidFill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000">
                <a:solidFill>
                  <a:srgbClr val="000000"/>
                </a:solidFill>
              </a:rPr>
              <a:t>Når du skriver noe om diktets motiv, skal du ikke tolke, men bare gjengi innholdet. </a:t>
            </a:r>
          </a:p>
          <a:p>
            <a:pPr lvl="0"/>
            <a:endParaRPr lang="nb-NO" sz="2000">
              <a:solidFill>
                <a:srgbClr val="000000"/>
              </a:solidFill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000">
                <a:solidFill>
                  <a:srgbClr val="000000"/>
                </a:solidFill>
              </a:rPr>
              <a:t>Du kan stille spørsmål som:</a:t>
            </a:r>
          </a:p>
          <a:p>
            <a:pPr lvl="0"/>
            <a:endParaRPr lang="nb-NO" sz="2000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000">
                <a:solidFill>
                  <a:srgbClr val="000000"/>
                </a:solidFill>
              </a:rPr>
              <a:t>Hva handler diktet om?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000">
                <a:solidFill>
                  <a:srgbClr val="000000"/>
                </a:solidFill>
              </a:rPr>
              <a:t>Er det et episk, fortellende dikt?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</a:pPr>
            <a:r>
              <a:rPr lang="nb-NO" sz="2000">
                <a:solidFill>
                  <a:srgbClr val="000000"/>
                </a:solidFill>
              </a:rPr>
              <a:t>Uttrykker diktet en klar holdning, følelse eller stemning?</a:t>
            </a: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000">
                <a:solidFill>
                  <a:srgbClr val="000000"/>
                </a:solidFill>
              </a:rPr>
              <a:t> </a:t>
            </a:r>
          </a:p>
          <a:p>
            <a:pPr lvl="0">
              <a:buNone/>
            </a:pPr>
            <a:r>
              <a:rPr lang="nb-NO" sz="2400">
                <a:solidFill>
                  <a:srgbClr val="000000"/>
                </a:solidFill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Komposisjonen</a:t>
            </a:r>
          </a:p>
        </p:txBody>
      </p:sp>
      <p:sp>
        <p:nvSpPr>
          <p:cNvPr id="3" name="Shape 60"/>
          <p:cNvSpPr txBox="1">
            <a:spLocks noGrp="1"/>
          </p:cNvSpPr>
          <p:nvPr>
            <p:ph type="body" idx="1"/>
          </p:nvPr>
        </p:nvSpPr>
        <p:spPr>
          <a:xfrm>
            <a:off x="457200" y="1658703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000">
                <a:solidFill>
                  <a:srgbClr val="000000"/>
                </a:solidFill>
              </a:rPr>
              <a:t>Vi skiller mellom </a:t>
            </a:r>
            <a:r>
              <a:rPr lang="nb-NO" sz="2000" i="1">
                <a:solidFill>
                  <a:srgbClr val="000000"/>
                </a:solidFill>
              </a:rPr>
              <a:t>ytre </a:t>
            </a:r>
            <a:r>
              <a:rPr lang="nb-NO" sz="2000">
                <a:solidFill>
                  <a:srgbClr val="000000"/>
                </a:solidFill>
              </a:rPr>
              <a:t>og </a:t>
            </a:r>
            <a:r>
              <a:rPr lang="nb-NO" sz="2000" i="1">
                <a:solidFill>
                  <a:srgbClr val="000000"/>
                </a:solidFill>
              </a:rPr>
              <a:t>indre komposisjon</a:t>
            </a:r>
            <a:r>
              <a:rPr lang="nb-NO" sz="2000">
                <a:solidFill>
                  <a:srgbClr val="000000"/>
                </a:solidFill>
              </a:rPr>
              <a:t>. </a:t>
            </a:r>
          </a:p>
          <a:p>
            <a:pPr lvl="0"/>
            <a:endParaRPr lang="nb-NO" sz="2000">
              <a:solidFill>
                <a:srgbClr val="000000"/>
              </a:solidFill>
            </a:endParaRPr>
          </a:p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000">
                <a:solidFill>
                  <a:srgbClr val="000000"/>
                </a:solidFill>
              </a:rPr>
              <a:t>Når du skal si noe om diktets </a:t>
            </a:r>
            <a:r>
              <a:rPr lang="nb-NO" sz="2000" i="1">
                <a:solidFill>
                  <a:srgbClr val="000000"/>
                </a:solidFill>
              </a:rPr>
              <a:t>ytre komposisjon</a:t>
            </a:r>
            <a:r>
              <a:rPr lang="nb-NO" sz="2000">
                <a:solidFill>
                  <a:srgbClr val="000000"/>
                </a:solidFill>
              </a:rPr>
              <a:t>, kan du stille følgende spørsmål:</a:t>
            </a:r>
          </a:p>
          <a:p>
            <a:pPr lvl="0"/>
            <a:endParaRPr lang="nb-NO" sz="2000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Har diktet mange eller få strofer og vers?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Er strofene og versene lange eller korte?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Er diktet bygd opp etter et bestemt mønster?</a:t>
            </a:r>
          </a:p>
          <a:p>
            <a:pPr lvl="0"/>
            <a:endParaRPr lang="nb-NO" sz="200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hape 6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nb-NO" sz="2000">
                <a:solidFill>
                  <a:srgbClr val="000000"/>
                </a:solidFill>
              </a:rPr>
              <a:t>Den </a:t>
            </a:r>
            <a:r>
              <a:rPr lang="nb-NO" sz="2000" i="1">
                <a:solidFill>
                  <a:srgbClr val="000000"/>
                </a:solidFill>
              </a:rPr>
              <a:t>indre komposisjonen </a:t>
            </a:r>
            <a:r>
              <a:rPr lang="nb-NO" sz="2000">
                <a:solidFill>
                  <a:srgbClr val="000000"/>
                </a:solidFill>
              </a:rPr>
              <a:t>handler om å se på innholdet og hvordan det er satt sammen.</a:t>
            </a:r>
          </a:p>
          <a:p>
            <a:pPr lvl="0"/>
            <a:endParaRPr lang="nb-NO" sz="2000">
              <a:solidFill>
                <a:srgbClr val="000000"/>
              </a:solidFill>
            </a:endParaRP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Er det en utvikling i diktet, en </a:t>
            </a:r>
            <a:r>
              <a:rPr lang="nb-NO" sz="2000" i="1">
                <a:solidFill>
                  <a:srgbClr val="000000"/>
                </a:solidFill>
              </a:rPr>
              <a:t>kronologi</a:t>
            </a:r>
            <a:r>
              <a:rPr lang="nb-NO" sz="2000">
                <a:solidFill>
                  <a:srgbClr val="000000"/>
                </a:solidFill>
              </a:rPr>
              <a:t>? 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Finner du mange gjentakelser (anafor) eller kontraster?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Har diktet en klar avslutning eller en moral?</a:t>
            </a:r>
          </a:p>
          <a:p>
            <a:pPr marL="457200" lvl="0" indent="-419096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</a:pPr>
            <a:r>
              <a:rPr lang="nb-NO" sz="2000">
                <a:solidFill>
                  <a:srgbClr val="000000"/>
                </a:solidFill>
              </a:rPr>
              <a:t>Er det et episk, fortellende, dikt, eller handler det om et kort øyeblikk?</a:t>
            </a:r>
          </a:p>
          <a:p>
            <a:pPr lvl="0"/>
            <a:endParaRPr lang="nb-NO" sz="2000">
              <a:solidFill>
                <a:srgbClr val="000000"/>
              </a:solidFill>
            </a:endParaRPr>
          </a:p>
          <a:p>
            <a:pPr lvl="0"/>
            <a:endParaRPr lang="nb-NO" sz="200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Kommenter språk og virkemidler</a:t>
            </a:r>
          </a:p>
        </p:txBody>
      </p:sp>
      <p:sp>
        <p:nvSpPr>
          <p:cNvPr id="3" name="Shape 7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dirty="0"/>
              <a:t>Se kapittel 6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7703" y="2492892"/>
            <a:ext cx="4757924" cy="326745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/>
          <p:cNvSpPr txBox="1"/>
          <p:nvPr/>
        </p:nvSpPr>
        <p:spPr>
          <a:xfrm>
            <a:off x="5791200" y="5739058"/>
            <a:ext cx="10668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</a:t>
            </a:r>
            <a:r>
              <a:rPr lang="nb-NO" sz="700" dirty="0" err="1" smtClean="0"/>
              <a:t>Hayri</a:t>
            </a:r>
            <a:r>
              <a:rPr lang="nb-NO" sz="700" dirty="0" smtClean="0"/>
              <a:t> Er/</a:t>
            </a:r>
            <a:r>
              <a:rPr lang="nb-NO" sz="700" dirty="0" err="1" smtClean="0"/>
              <a:t>iStockphoto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ekst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Intertekst_mal</Template>
  <TotalTime>27</TotalTime>
  <Words>484</Words>
  <Application>Microsoft Office PowerPoint</Application>
  <PresentationFormat>Skjermfremvisning (4:3)</PresentationFormat>
  <Paragraphs>77</Paragraphs>
  <Slides>12</Slides>
  <Notes>11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5" baseType="lpstr">
      <vt:lpstr>Arial</vt:lpstr>
      <vt:lpstr>Calibri</vt:lpstr>
      <vt:lpstr>Intertekst_mal</vt:lpstr>
      <vt:lpstr>Kapittel 7 Analyse</vt:lpstr>
      <vt:lpstr>Førlesingsoppgave</vt:lpstr>
      <vt:lpstr>Vi skiller mellom to hovedtyper lyrikk</vt:lpstr>
      <vt:lpstr>Dette bør du tenke på når du tolker lyrikk</vt:lpstr>
      <vt:lpstr>Innledningen </vt:lpstr>
      <vt:lpstr>Sammendraget - Motivet</vt:lpstr>
      <vt:lpstr>Komposisjonen</vt:lpstr>
      <vt:lpstr>PowerPoint-presentasjon</vt:lpstr>
      <vt:lpstr>Kommenter språk og virkemidler</vt:lpstr>
      <vt:lpstr>Motiv, tema, budskap</vt:lpstr>
      <vt:lpstr>Avslutningen</vt:lpstr>
      <vt:lpstr>Huskeliste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Astrid Kleiveland</dc:creator>
  <cp:lastModifiedBy>Malgorzata Golinska</cp:lastModifiedBy>
  <cp:revision>4</cp:revision>
  <dcterms:created xsi:type="dcterms:W3CDTF">2013-08-09T07:51:16Z</dcterms:created>
  <dcterms:modified xsi:type="dcterms:W3CDTF">2016-01-21T13:52:10Z</dcterms:modified>
</cp:coreProperties>
</file>