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8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B67804E-52FC-4C62-AF9A-7FADB74EEFF2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ssholder for notat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27283239-9E4A-4942-A859-FFAFF92EE298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27014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3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500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6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87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3476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9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3149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8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9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3473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0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10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620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1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358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117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538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2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12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8647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2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12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188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3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13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495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4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14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79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8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3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808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46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47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3949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5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5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100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5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15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9096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6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6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5108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7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7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4904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76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77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823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18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800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8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8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7467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19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3150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0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20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33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4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18417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06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207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2956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1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21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17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5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09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6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57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73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6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42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6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076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7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732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8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71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2EEC9E3-607B-4D33-BB37-2E137E86C5E6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CCBB78-96FC-44A4-8F34-6C3F3093EB1C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5639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A4BC21-A28E-4CD8-8616-13F37E0019A4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884413-F402-4D96-93CF-E2BB8ED5529E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6394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17BC44-A35C-4FE5-9A9A-2F66F0C93071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033239-5EEB-4CCF-B821-992493A2DCA5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4591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"/>
          <p:cNvSpPr txBox="1">
            <a:spLocks noGrp="1"/>
          </p:cNvSpPr>
          <p:nvPr>
            <p:ph type="title"/>
          </p:nvPr>
        </p:nvSpPr>
        <p:spPr/>
        <p:txBody>
          <a:bodyPr lIns="91421" tIns="91421" rIns="91421" bIns="91421" anchor="b" anchorCtr="0"/>
          <a:lstStyle>
            <a:lvl1pPr algn="l">
              <a:defRPr sz="3600" b="1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69"/>
          </a:xfrm>
        </p:spPr>
        <p:txBody>
          <a:bodyPr lIns="91421" tIns="91421" rIns="91421" bIns="91421"/>
          <a:lstStyle>
            <a:lvl1pPr>
              <a:defRPr/>
            </a:lvl1pPr>
          </a:lstStyle>
          <a:p>
            <a:pPr lvl="0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327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F96BDC-44CA-4A71-90A8-5396FB44F10E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C147E8-D11C-4472-9CD2-808DBC51025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76051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234409-8881-4F65-BF6E-9311C72EF37C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E93C6C-8EAA-471F-8D76-8D53EF10D2D4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4867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997D70-49FF-4B3B-A826-8186B36FAA41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2093AD-00D1-40A6-8050-C85AA18779E4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83867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D871E0-8705-4CBC-9F7B-09CBA82FD2D1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8" name="Plassholder for bunntekst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9" name="Plassholder for lysbilde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597EC6-ACBA-44E2-B76C-B59F208CE706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2604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F174C6-1486-48DA-9ECD-7FEFF4494D8C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4" name="Plassholder for bunntekst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5" name="Plassholder for lysbilde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78B3A9-A419-4C7D-9EC1-662F98440DE6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499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D8C086-8A92-4D12-AABF-937821C0611D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3" name="Plassholder for bunntekst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4" name="Plassholder for lysbilde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FAC20C-E136-4A2A-ABDB-BA1913A54A00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62043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EC4105-445C-4022-8E8A-A0C8478EB860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F0D2D9-87B9-4AA2-83B3-7E892C845083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4633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980213-8E93-415D-9309-69A49383F634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06C3E3-BA5A-4928-85A2-FC7AC63AF7B6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1025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40014E53-7477-49EF-9A98-A12437B3B1A7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1598A8CD-966D-48EF-BD8D-85407B0B7494}" type="slidenum"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nb-NO" sz="44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nb-NO" sz="32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nb-NO" sz="2800" b="0" i="0" u="none" strike="noStrike" kern="1200" cap="none" spc="0" baseline="0">
          <a:solidFill>
            <a:srgbClr val="40404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nb-NO" sz="2400" b="0" i="0" u="none" strike="noStrike" kern="1200" cap="none" spc="0" baseline="0">
          <a:solidFill>
            <a:srgbClr val="40404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sz="3200"/>
              <a:t>Kapittel 8 Språk i kontakt</a:t>
            </a:r>
          </a:p>
        </p:txBody>
      </p:sp>
      <p:pic>
        <p:nvPicPr>
          <p:cNvPr id="3" name="Plassholder for bilde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288" y="841833"/>
            <a:ext cx="5486400" cy="3656685"/>
          </a:xfrm>
        </p:spPr>
      </p:pic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/>
        <p:txBody>
          <a:bodyPr/>
          <a:lstStyle/>
          <a:p>
            <a:pPr lvl="0"/>
            <a:r>
              <a:rPr lang="nb-NO" sz="3600"/>
              <a:t>Særtrekk i norsk språk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5791200" y="4449503"/>
            <a:ext cx="16764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/>
              <a:t>Øyvind Nordahl </a:t>
            </a:r>
            <a:r>
              <a:rPr lang="nb-NO" sz="700" dirty="0" smtClean="0"/>
              <a:t>Næss/VG/NTB </a:t>
            </a:r>
            <a:r>
              <a:rPr lang="nb-NO" sz="700" dirty="0" err="1" smtClean="0"/>
              <a:t>scanpix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Dialekt </a:t>
            </a:r>
          </a:p>
        </p:txBody>
      </p:sp>
      <p:sp>
        <p:nvSpPr>
          <p:cNvPr id="3" name="Shape 7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 err="1"/>
              <a:t>Tidlegare</a:t>
            </a:r>
            <a:endParaRPr lang="nb-NO" dirty="0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I </a:t>
            </a:r>
            <a:r>
              <a:rPr lang="nb-NO" dirty="0" err="1"/>
              <a:t>Noreg</a:t>
            </a:r>
            <a:r>
              <a:rPr lang="nb-NO" dirty="0"/>
              <a:t> har </a:t>
            </a:r>
            <a:r>
              <a:rPr lang="nb-NO" dirty="0" err="1"/>
              <a:t>dialektane</a:t>
            </a:r>
            <a:r>
              <a:rPr lang="nb-NO" dirty="0"/>
              <a:t> etter 1970-talet hatt høg status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 err="1"/>
              <a:t>Dialektbølgje</a:t>
            </a:r>
            <a:r>
              <a:rPr lang="nb-NO" dirty="0"/>
              <a:t> som resultat av venstrevridning i politikken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 smtClean="0"/>
              <a:t>→ </a:t>
            </a:r>
            <a:r>
              <a:rPr lang="nb-NO" dirty="0"/>
              <a:t>Makta skulle ligge hos folket, </a:t>
            </a:r>
            <a:r>
              <a:rPr lang="nb-NO" dirty="0" err="1"/>
              <a:t>difor</a:t>
            </a:r>
            <a:r>
              <a:rPr lang="nb-NO" dirty="0"/>
              <a:t> </a:t>
            </a:r>
            <a:r>
              <a:rPr lang="nb-NO" dirty="0" err="1"/>
              <a:t>fekk</a:t>
            </a:r>
            <a:r>
              <a:rPr lang="nb-NO" dirty="0"/>
              <a:t> folket sitt talemål </a:t>
            </a:r>
            <a:r>
              <a:rPr lang="nb-NO" dirty="0" err="1"/>
              <a:t>høgare</a:t>
            </a:r>
            <a:r>
              <a:rPr lang="nb-NO" dirty="0"/>
              <a:t> status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Dialektendring</a:t>
            </a:r>
          </a:p>
        </p:txBody>
      </p:sp>
      <p:sp>
        <p:nvSpPr>
          <p:cNvPr id="3" name="Shape 8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Dialektane er aksepterte, men likevel i endring</a:t>
            </a:r>
          </a:p>
          <a:p>
            <a:pPr marL="38103" lvl="0" indent="0">
              <a:buNone/>
            </a:pPr>
            <a:endParaRPr lang="nb-NO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Byar er </a:t>
            </a:r>
            <a:r>
              <a:rPr lang="nb-NO" i="1"/>
              <a:t>normsentrum</a:t>
            </a:r>
            <a:r>
              <a:rPr lang="nb-NO"/>
              <a:t>: dialektane endrar seg som regel i retning av talemålet i den viktigaste byen i regionen.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Skrivemåte i norsk</a:t>
            </a:r>
          </a:p>
        </p:txBody>
      </p:sp>
      <p:sp>
        <p:nvSpPr>
          <p:cNvPr id="3" name="Shape 9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/>
              <a:t>Ortofon skrivemåte: stort samsvar mellom lyd og bokstav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/>
              <a:t>bokmål er ortofont for den som har talemål frå områda rundt Oslo.</a:t>
            </a:r>
          </a:p>
          <a:p>
            <a:pPr lvl="0">
              <a:buNone/>
            </a:pPr>
            <a:r>
              <a:rPr lang="nb-NO" sz="2000"/>
              <a:t>Men: 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/>
              <a:t>kj- og skj-lydar:</a:t>
            </a:r>
          </a:p>
          <a:p>
            <a:pPr marL="9144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/>
              <a:t>skje, sjokolade, ski, skøyter, skeiv og kjele, kinn, kyss, kei, gelé.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/>
              <a:t>hv: hvem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/>
              <a:t>stum t: </a:t>
            </a:r>
            <a:r>
              <a:rPr lang="nb-NO" sz="2000" i="1"/>
              <a:t>huset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Etymologisk skrivemåte</a:t>
            </a:r>
          </a:p>
        </p:txBody>
      </p:sp>
      <p:sp>
        <p:nvSpPr>
          <p:cNvPr id="3" name="Shape 9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engelsk og dansk: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Stor avstand mellom uttale og skrivemåte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Opphavet til ordet, etymologien, bestemmer skrivemåten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0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Vokalar</a:t>
            </a:r>
          </a:p>
        </p:txBody>
      </p:sp>
      <p:sp>
        <p:nvSpPr>
          <p:cNvPr id="3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i="1"/>
              <a:t>Skrive,</a:t>
            </a:r>
            <a:r>
              <a:rPr lang="nb-NO"/>
              <a:t> og ikkje </a:t>
            </a:r>
            <a:r>
              <a:rPr lang="nb-NO" i="1"/>
              <a:t>skriive, </a:t>
            </a:r>
            <a:r>
              <a:rPr lang="nb-NO"/>
              <a:t>sjølv om i-en er lang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/>
              <a:t>På 1800-talet: </a:t>
            </a:r>
            <a:r>
              <a:rPr lang="nb-NO" i="1"/>
              <a:t>huus, faae</a:t>
            </a:r>
          </a:p>
          <a:p>
            <a:pPr lvl="0"/>
            <a:endParaRPr lang="nb-NO" i="1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Dobbel konsonant markerer at vokalen før er kort: 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i="1"/>
              <a:t>litt, fekk</a:t>
            </a:r>
            <a:r>
              <a:rPr lang="nb-NO"/>
              <a:t> osv.</a:t>
            </a:r>
          </a:p>
          <a:p>
            <a:pPr lvl="0"/>
            <a:endParaRPr lang="nb-NO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Finsk markerer lang vokal med dobbel vokal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0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Valfridom</a:t>
            </a:r>
          </a:p>
        </p:txBody>
      </p:sp>
      <p:sp>
        <p:nvSpPr>
          <p:cNvPr id="3" name="Shape 10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 dirty="0"/>
              <a:t>I norsk kan ord </a:t>
            </a:r>
            <a:r>
              <a:rPr lang="nb-NO" sz="2000" dirty="0" err="1"/>
              <a:t>skrivast</a:t>
            </a:r>
            <a:r>
              <a:rPr lang="nb-NO" sz="2000" dirty="0"/>
              <a:t> på ulike </a:t>
            </a:r>
            <a:r>
              <a:rPr lang="nb-NO" sz="2000" dirty="0" err="1"/>
              <a:t>måtar</a:t>
            </a:r>
            <a:r>
              <a:rPr lang="nb-NO" sz="2000" dirty="0"/>
              <a:t> </a:t>
            </a:r>
            <a:r>
              <a:rPr lang="nb-NO" sz="2000" dirty="0" smtClean="0"/>
              <a:t>→ </a:t>
            </a:r>
            <a:r>
              <a:rPr lang="nb-NO" sz="2000" dirty="0" err="1"/>
              <a:t>valfrie</a:t>
            </a:r>
            <a:r>
              <a:rPr lang="nb-NO" sz="2000" dirty="0"/>
              <a:t> former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 dirty="0"/>
              <a:t>årsak: 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 dirty="0"/>
              <a:t>på 1900-talet forsøkte styresmaktene å skape </a:t>
            </a:r>
            <a:r>
              <a:rPr lang="nb-NO" sz="2000" dirty="0" err="1"/>
              <a:t>eitt</a:t>
            </a:r>
            <a:r>
              <a:rPr lang="nb-NO" sz="2000" dirty="0"/>
              <a:t> felles skriftspråk i </a:t>
            </a:r>
            <a:r>
              <a:rPr lang="nb-NO" sz="2000" dirty="0" err="1"/>
              <a:t>Noreg</a:t>
            </a:r>
            <a:r>
              <a:rPr lang="nb-NO" sz="2000" dirty="0"/>
              <a:t>, samnorsk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 dirty="0"/>
              <a:t>oppretta former i bokmål og nynorsk som var identiske </a:t>
            </a:r>
            <a:r>
              <a:rPr lang="nb-NO" sz="2000" dirty="0" smtClean="0"/>
              <a:t>→ </a:t>
            </a:r>
            <a:r>
              <a:rPr lang="nb-NO" sz="2000" dirty="0"/>
              <a:t>gradvis tilnærming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 dirty="0"/>
              <a:t>bm. </a:t>
            </a:r>
            <a:r>
              <a:rPr lang="nb-NO" sz="2000" i="1" dirty="0"/>
              <a:t>solen</a:t>
            </a:r>
            <a:r>
              <a:rPr lang="nb-NO" sz="2000" dirty="0"/>
              <a:t>, </a:t>
            </a:r>
            <a:r>
              <a:rPr lang="nb-NO" sz="2000" dirty="0" err="1"/>
              <a:t>nyn</a:t>
            </a:r>
            <a:r>
              <a:rPr lang="nb-NO" sz="2000" dirty="0"/>
              <a:t>. </a:t>
            </a:r>
            <a:r>
              <a:rPr lang="nb-NO" sz="2000" i="1" dirty="0"/>
              <a:t>soli</a:t>
            </a:r>
            <a:r>
              <a:rPr lang="nb-NO" sz="2000" dirty="0"/>
              <a:t> </a:t>
            </a:r>
            <a:r>
              <a:rPr lang="nb-NO" sz="2000" dirty="0" smtClean="0"/>
              <a:t>→ </a:t>
            </a:r>
            <a:r>
              <a:rPr lang="nb-NO" sz="2000" dirty="0"/>
              <a:t>felles form </a:t>
            </a:r>
            <a:r>
              <a:rPr lang="nb-NO" sz="2000" i="1" dirty="0"/>
              <a:t>sola</a:t>
            </a:r>
            <a:r>
              <a:rPr lang="nb-NO" sz="2000" dirty="0"/>
              <a:t> i tillegg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 dirty="0" smtClean="0"/>
              <a:t>→ </a:t>
            </a:r>
            <a:r>
              <a:rPr lang="nb-NO" sz="2000" dirty="0"/>
              <a:t>vi kan tilpasse skriftspråket til </a:t>
            </a:r>
            <a:r>
              <a:rPr lang="nb-NO" sz="2000" dirty="0" err="1"/>
              <a:t>dialektane</a:t>
            </a:r>
            <a:endParaRPr lang="nb-NO" sz="2000" dirty="0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 dirty="0" err="1"/>
              <a:t>Utenkjeleg</a:t>
            </a:r>
            <a:r>
              <a:rPr lang="nb-NO" sz="2000" dirty="0"/>
              <a:t> i </a:t>
            </a:r>
            <a:r>
              <a:rPr lang="nb-NO" sz="2000" dirty="0" err="1"/>
              <a:t>dei</a:t>
            </a:r>
            <a:r>
              <a:rPr lang="nb-NO" sz="2000" dirty="0"/>
              <a:t> fleste andre språk</a:t>
            </a:r>
          </a:p>
          <a:p>
            <a:pPr lvl="0"/>
            <a:endParaRPr lang="nb-NO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Valfridom </a:t>
            </a:r>
          </a:p>
        </p:txBody>
      </p:sp>
      <p:sp>
        <p:nvSpPr>
          <p:cNvPr id="3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sett på som positivt av dei fleste nynorskbrukarar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/>
              <a:t>stort mangfald av språklege former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sett på som negativt av mange bokmålsbrukarar: 	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/>
              <a:t>liten bruk av former som </a:t>
            </a:r>
            <a:r>
              <a:rPr lang="nb-NO" i="1"/>
              <a:t>dansa</a:t>
            </a:r>
            <a:r>
              <a:rPr lang="nb-NO"/>
              <a:t> og </a:t>
            </a:r>
            <a:r>
              <a:rPr lang="nb-NO" i="1"/>
              <a:t>døra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Heng saman med statusen til dialektane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Særtrekk i lydlæra</a:t>
            </a:r>
          </a:p>
        </p:txBody>
      </p:sp>
      <p:sp>
        <p:nvSpPr>
          <p:cNvPr id="3" name="Shape 1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Tone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/>
              <a:t>høgtone og lågtone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/>
              <a:t>høgtone: startar høgt og sluttar lågt - Vestlandet og Nord-Noreg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/>
              <a:t>lågtone: startar lågt og sluttar høgt - Austlandet og Trøndelag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Høgtone er det vanlege i europeiske språk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/>
              <a:t>Ulik melodi: </a:t>
            </a:r>
          </a:p>
          <a:p>
            <a:pPr lvl="0">
              <a:buNone/>
            </a:pPr>
            <a:r>
              <a:rPr lang="nb-NO"/>
              <a:t>			tonelag		tonelag</a:t>
            </a:r>
          </a:p>
          <a:p>
            <a:pPr lvl="0">
              <a:buNone/>
            </a:pPr>
            <a:r>
              <a:rPr lang="nb-NO"/>
              <a:t>			éin			to</a:t>
            </a:r>
          </a:p>
          <a:p>
            <a:pPr lvl="0">
              <a:buNone/>
            </a:pPr>
            <a:r>
              <a:rPr lang="nb-NO"/>
              <a:t>Bokmål: vannet - 	(å) vanne</a:t>
            </a:r>
          </a:p>
          <a:p>
            <a:pPr lvl="0">
              <a:buNone/>
            </a:pPr>
            <a:r>
              <a:rPr lang="nb-NO"/>
              <a:t>Nynorsk: vatnet - 	(å) vatne</a:t>
            </a:r>
          </a:p>
        </p:txBody>
      </p:sp>
      <p:sp>
        <p:nvSpPr>
          <p:cNvPr id="3" name="Shape 126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Tonelag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3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Særtrekk i setningslæra</a:t>
            </a:r>
          </a:p>
        </p:txBody>
      </p:sp>
      <p:sp>
        <p:nvSpPr>
          <p:cNvPr id="3" name="Shape 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Verbalet står på 2.-plass i setninga</a:t>
            </a:r>
          </a:p>
          <a:p>
            <a:pPr marL="0" lvl="0" indent="0">
              <a:buNone/>
            </a:pPr>
            <a:r>
              <a:rPr lang="nb-NO"/>
              <a:t>1.		2.		3.		4.</a:t>
            </a:r>
          </a:p>
          <a:p>
            <a:pPr marL="0" lvl="0" indent="0">
              <a:buNone/>
            </a:pPr>
            <a:r>
              <a:rPr lang="nb-NO"/>
              <a:t>Eg 	liker 	deg 	veldig godt</a:t>
            </a:r>
          </a:p>
          <a:p>
            <a:pPr lvl="0"/>
            <a:endParaRPr lang="nb-NO"/>
          </a:p>
          <a:p>
            <a:pPr marL="0" lvl="0" indent="0">
              <a:buNone/>
            </a:pPr>
            <a:r>
              <a:rPr lang="nb-NO"/>
              <a:t>Engelsk: </a:t>
            </a:r>
          </a:p>
          <a:p>
            <a:pPr marL="0" lvl="0" indent="0">
              <a:buNone/>
            </a:pPr>
            <a:r>
              <a:rPr lang="nb-NO"/>
              <a:t>1.		2.			3.		4.</a:t>
            </a:r>
          </a:p>
          <a:p>
            <a:pPr marL="0" lvl="0" indent="0">
              <a:buNone/>
            </a:pPr>
            <a:r>
              <a:rPr lang="nb-NO"/>
              <a:t>I 		never	go		abroad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dirty="0"/>
              <a:t>Tenk etter</a:t>
            </a:r>
          </a:p>
        </p:txBody>
      </p:sp>
      <p:sp>
        <p:nvSpPr>
          <p:cNvPr id="3" name="Shape 30"/>
          <p:cNvSpPr txBox="1">
            <a:spLocks noGrp="1"/>
          </p:cNvSpPr>
          <p:nvPr>
            <p:ph type="body" idx="1"/>
          </p:nvPr>
        </p:nvSpPr>
        <p:spPr>
          <a:xfrm>
            <a:off x="457200" y="1430580"/>
            <a:ext cx="8229600" cy="4967697"/>
          </a:xfrm>
        </p:spPr>
        <p:txBody>
          <a:bodyPr/>
          <a:lstStyle/>
          <a:p>
            <a:pPr marL="0" lvl="0" indent="0">
              <a:buNone/>
            </a:pPr>
            <a:r>
              <a:rPr lang="nb-NO" sz="3600" dirty="0"/>
              <a:t>1</a:t>
            </a:r>
            <a:r>
              <a:rPr lang="nb-NO" sz="3600" b="1" dirty="0"/>
              <a:t> </a:t>
            </a:r>
            <a:r>
              <a:rPr lang="nb-NO" dirty="0"/>
              <a:t>Kva assosierer du med dialekt?</a:t>
            </a:r>
          </a:p>
          <a:p>
            <a:pPr lvl="0">
              <a:buNone/>
            </a:pPr>
            <a:r>
              <a:rPr lang="nb-NO" dirty="0"/>
              <a:t>2 Kva assosierer du med omgrepet standardtalemål?</a:t>
            </a:r>
          </a:p>
          <a:p>
            <a:pPr lvl="0">
              <a:buNone/>
            </a:pPr>
            <a:r>
              <a:rPr lang="nb-NO" dirty="0"/>
              <a:t>3 Finn ut kva bøyingslære, lydlære, setningslære og ordforråd betyr.</a:t>
            </a:r>
          </a:p>
          <a:p>
            <a:pPr lvl="0"/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3810000"/>
            <a:ext cx="2286000" cy="2032635"/>
          </a:xfrm>
          <a:prstGeom prst="rect">
            <a:avLst/>
          </a:prstGeom>
        </p:spPr>
      </p:pic>
      <p:sp>
        <p:nvSpPr>
          <p:cNvPr id="5" name="TekstSylinder 4"/>
          <p:cNvSpPr txBox="1"/>
          <p:nvPr/>
        </p:nvSpPr>
        <p:spPr>
          <a:xfrm>
            <a:off x="7620000" y="5820373"/>
            <a:ext cx="1143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err="1" smtClean="0"/>
              <a:t>Peshkova</a:t>
            </a:r>
            <a:r>
              <a:rPr lang="nb-NO" sz="700" dirty="0" smtClean="0"/>
              <a:t>/</a:t>
            </a:r>
            <a:r>
              <a:rPr lang="nb-NO" sz="700" dirty="0" err="1" smtClean="0"/>
              <a:t>Shutterstock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3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Fast ordstilling</a:t>
            </a:r>
          </a:p>
        </p:txBody>
      </p:sp>
      <p:sp>
        <p:nvSpPr>
          <p:cNvPr id="3" name="Shape 1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I norsk er det reglar for kor ein kan plassere dei ulike setningsledda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I norrønt var det friare: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/>
              <a:t>kasusendingane viste kva for funksjon setningsledda hadde, difor trong ein ikkje fast ordstilling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4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Setningsknute</a:t>
            </a:r>
          </a:p>
        </p:txBody>
      </p:sp>
      <p:sp>
        <p:nvSpPr>
          <p:cNvPr id="3" name="Shape 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 sz="2000" b="1"/>
              <a:t>Setningsknute</a:t>
            </a:r>
            <a:r>
              <a:rPr lang="nb-NO" sz="2000"/>
              <a:t>	</a:t>
            </a:r>
          </a:p>
          <a:p>
            <a:pPr lvl="0">
              <a:buNone/>
            </a:pPr>
            <a:r>
              <a:rPr lang="nb-NO" sz="2000"/>
              <a:t>Denne karusellen veit eg at du syntest var morosam.</a:t>
            </a:r>
          </a:p>
          <a:p>
            <a:pPr lvl="0">
              <a:buNone/>
            </a:pPr>
            <a:r>
              <a:rPr lang="nb-NO" sz="2000"/>
              <a:t>Sushi er han den einaste som ikkje liker</a:t>
            </a:r>
          </a:p>
          <a:p>
            <a:pPr marL="914400" lvl="1" indent="-381003">
              <a:buClr>
                <a:srgbClr val="000000"/>
              </a:buClr>
              <a:buFont typeface="Courier New"/>
              <a:buChar char="o"/>
            </a:pPr>
            <a:r>
              <a:rPr lang="nb-NO" sz="2000"/>
              <a:t>Eit setningsledd frå leddsetninga er flytta fram i hovudsetninga. 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/>
              <a:t>Passar best munnleg</a:t>
            </a:r>
          </a:p>
          <a:p>
            <a:pPr marL="914400" lvl="1" indent="-381003">
              <a:buClr>
                <a:srgbClr val="000000"/>
              </a:buClr>
              <a:buFont typeface="Courier New"/>
              <a:buChar char="o"/>
            </a:pPr>
            <a:r>
              <a:rPr lang="nb-NO" sz="2000"/>
              <a:t>Sjeldan mogeleg i andre språk</a:t>
            </a:r>
          </a:p>
          <a:p>
            <a:pPr lvl="0"/>
            <a:endParaRPr lang="nb-NO" sz="2000"/>
          </a:p>
          <a:p>
            <a:pPr lvl="0">
              <a:buNone/>
            </a:pPr>
            <a:r>
              <a:rPr lang="nb-NO" sz="2000" b="1"/>
              <a:t>Den same setninga utan setningsknute:</a:t>
            </a:r>
          </a:p>
          <a:p>
            <a:pPr lvl="0">
              <a:buNone/>
            </a:pPr>
            <a:r>
              <a:rPr lang="nb-NO" sz="2000"/>
              <a:t>Eg veit at du syntest denne karusellen var morosam.</a:t>
            </a:r>
          </a:p>
          <a:p>
            <a:pPr lvl="0">
              <a:buNone/>
            </a:pPr>
            <a:r>
              <a:rPr lang="nb-NO" sz="2000"/>
              <a:t>Han er den einaste som ikkje liker sushi</a:t>
            </a:r>
          </a:p>
          <a:p>
            <a:pPr lvl="0"/>
            <a:endParaRPr lang="nb-NO" sz="2400"/>
          </a:p>
          <a:p>
            <a:pPr lvl="0"/>
            <a:endParaRPr lang="nb-NO" sz="24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49"/>
          <p:cNvSpPr txBox="1">
            <a:spLocks noGrp="1"/>
          </p:cNvSpPr>
          <p:nvPr>
            <p:ph type="title"/>
          </p:nvPr>
        </p:nvSpPr>
        <p:spPr>
          <a:xfrm>
            <a:off x="395532" y="332658"/>
            <a:ext cx="8229600" cy="1143000"/>
          </a:xfrm>
        </p:spPr>
        <p:txBody>
          <a:bodyPr/>
          <a:lstStyle/>
          <a:p>
            <a:pPr lvl="0"/>
            <a:r>
              <a:rPr lang="nb-NO"/>
              <a:t>Særtrekk i bøyingslæra</a:t>
            </a:r>
          </a:p>
        </p:txBody>
      </p:sp>
      <p:sp>
        <p:nvSpPr>
          <p:cNvPr id="3" name="Shape 15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 sz="2800"/>
              <a:t>Restar av kasus i pronomen:</a:t>
            </a:r>
          </a:p>
          <a:p>
            <a:pPr lvl="0"/>
            <a:endParaRPr lang="nb-NO" sz="2000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/>
              <a:t>Forskjell på </a:t>
            </a:r>
            <a:r>
              <a:rPr lang="nb-NO" sz="2000" i="1"/>
              <a:t>eg</a:t>
            </a:r>
            <a:r>
              <a:rPr lang="nb-NO" sz="2000"/>
              <a:t> og </a:t>
            </a:r>
            <a:r>
              <a:rPr lang="nb-NO" sz="2000" i="1"/>
              <a:t>meg</a:t>
            </a:r>
            <a:r>
              <a:rPr lang="nb-NO" sz="2000"/>
              <a:t>, </a:t>
            </a:r>
            <a:r>
              <a:rPr lang="nb-NO" sz="2000" i="1"/>
              <a:t>du</a:t>
            </a:r>
            <a:r>
              <a:rPr lang="nb-NO" sz="2000"/>
              <a:t> og </a:t>
            </a:r>
            <a:r>
              <a:rPr lang="nb-NO" sz="2000" i="1"/>
              <a:t>deg</a:t>
            </a:r>
            <a:r>
              <a:rPr lang="nb-NO" sz="2000"/>
              <a:t>: </a:t>
            </a:r>
          </a:p>
          <a:p>
            <a:pPr marL="914400" lvl="0" indent="-381003">
              <a:buClr>
                <a:srgbClr val="000000"/>
              </a:buClr>
              <a:buSzPct val="166666"/>
              <a:buFont typeface="Arial"/>
            </a:pPr>
            <a:r>
              <a:rPr lang="nb-NO" sz="2000"/>
              <a:t>*</a:t>
            </a:r>
            <a:r>
              <a:rPr lang="nb-NO" sz="2000" i="1"/>
              <a:t>Eg</a:t>
            </a:r>
            <a:r>
              <a:rPr lang="nb-NO" sz="2000"/>
              <a:t> besøkjer </a:t>
            </a:r>
            <a:r>
              <a:rPr lang="nb-NO" sz="2000" i="1"/>
              <a:t>du</a:t>
            </a:r>
            <a:r>
              <a:rPr lang="nb-NO" sz="2000"/>
              <a:t> i dag.	</a:t>
            </a:r>
          </a:p>
          <a:p>
            <a:pPr lvl="0"/>
            <a:endParaRPr lang="nb-NO" sz="2000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/>
              <a:t>Vi kallar det subjektsform og objektsform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/>
              <a:t>Subjektsform bruker vi i subjekt 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/>
              <a:t>Objektsform bruker vi i objekt og etter preposisjonar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5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Genitiv </a:t>
            </a:r>
          </a:p>
        </p:txBody>
      </p:sp>
      <p:sp>
        <p:nvSpPr>
          <p:cNvPr id="3" name="Shape 15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til fjells, til bords, til sengs, til fots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restar frå norrønt, då </a:t>
            </a:r>
            <a:r>
              <a:rPr lang="nb-NO" i="1"/>
              <a:t>til</a:t>
            </a:r>
            <a:r>
              <a:rPr lang="nb-NO"/>
              <a:t> styrte genitiv</a:t>
            </a:r>
          </a:p>
          <a:p>
            <a:pPr lvl="0"/>
            <a:endParaRPr lang="nb-NO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elles uttrykker genitiv ei form for eigedomsforhold: 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/>
              <a:t>Olavs bil, Oslos gater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Mindre brukt i nynorsk enn i bokmål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6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Verbbøying i norsk</a:t>
            </a:r>
          </a:p>
        </p:txBody>
      </p:sp>
      <p:sp>
        <p:nvSpPr>
          <p:cNvPr id="3" name="Shape 16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 sz="2400" dirty="0"/>
              <a:t>Sterke verb: 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400" dirty="0"/>
              <a:t>vokalendring stammen av verbet+ inga ending i preteritum</a:t>
            </a:r>
          </a:p>
          <a:p>
            <a:pPr lvl="0">
              <a:buNone/>
            </a:pPr>
            <a:r>
              <a:rPr lang="nb-NO" sz="2400" dirty="0"/>
              <a:t>	</a:t>
            </a:r>
            <a:r>
              <a:rPr lang="nb-NO" sz="2400" dirty="0" err="1"/>
              <a:t>infintiv</a:t>
            </a:r>
            <a:r>
              <a:rPr lang="nb-NO" sz="2400" dirty="0"/>
              <a:t> – presens – preteritum – </a:t>
            </a:r>
          </a:p>
          <a:p>
            <a:pPr lvl="0">
              <a:buNone/>
            </a:pPr>
            <a:r>
              <a:rPr lang="nb-NO" sz="2400" dirty="0"/>
              <a:t>	presens perfektum	</a:t>
            </a:r>
          </a:p>
          <a:p>
            <a:pPr lvl="0">
              <a:buNone/>
            </a:pPr>
            <a:r>
              <a:rPr lang="nb-NO" sz="2400" dirty="0" err="1"/>
              <a:t>Nn</a:t>
            </a:r>
            <a:r>
              <a:rPr lang="nb-NO" sz="2400" dirty="0"/>
              <a:t>: 	Sove - </a:t>
            </a:r>
            <a:r>
              <a:rPr lang="nb-NO" sz="2400" dirty="0" err="1"/>
              <a:t>søv</a:t>
            </a:r>
            <a:r>
              <a:rPr lang="nb-NO" sz="2400" dirty="0"/>
              <a:t> - sov - har sove</a:t>
            </a:r>
          </a:p>
          <a:p>
            <a:pPr lvl="0">
              <a:buNone/>
            </a:pPr>
            <a:r>
              <a:rPr lang="nb-NO" sz="2400" dirty="0" err="1"/>
              <a:t>Bm</a:t>
            </a:r>
            <a:r>
              <a:rPr lang="nb-NO" sz="2400" dirty="0"/>
              <a:t>:	Sove - sover - sov - har sovet</a:t>
            </a:r>
          </a:p>
          <a:p>
            <a:pPr lvl="0"/>
            <a:endParaRPr lang="nb-NO" sz="2400" dirty="0"/>
          </a:p>
          <a:p>
            <a:pPr lvl="0">
              <a:buNone/>
            </a:pPr>
            <a:r>
              <a:rPr lang="nb-NO" sz="2400" dirty="0" smtClean="0"/>
              <a:t>→ </a:t>
            </a:r>
            <a:r>
              <a:rPr lang="nb-NO" sz="2400" dirty="0" err="1"/>
              <a:t>dei</a:t>
            </a:r>
            <a:r>
              <a:rPr lang="nb-NO" sz="2400" dirty="0"/>
              <a:t> same verba er sterke i tysk og engelsk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6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Svake verb</a:t>
            </a:r>
          </a:p>
        </p:txBody>
      </p:sp>
      <p:sp>
        <p:nvSpPr>
          <p:cNvPr id="3" name="Shape 16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Blir bøygd ved hjelp av bøyingsending: </a:t>
            </a:r>
          </a:p>
          <a:p>
            <a:pPr lvl="0"/>
            <a:endParaRPr lang="nb-NO"/>
          </a:p>
          <a:p>
            <a:pPr lvl="0">
              <a:buNone/>
            </a:pPr>
            <a:r>
              <a:rPr lang="nb-NO"/>
              <a:t>Infinitiv – presens – preteritum - presens perf.</a:t>
            </a:r>
          </a:p>
          <a:p>
            <a:pPr lvl="0">
              <a:buNone/>
            </a:pPr>
            <a:r>
              <a:rPr lang="nb-NO"/>
              <a:t>Nn. Danse – dansar – dans</a:t>
            </a:r>
            <a:r>
              <a:rPr lang="nb-NO" b="1"/>
              <a:t>a</a:t>
            </a:r>
            <a:r>
              <a:rPr lang="nb-NO"/>
              <a:t> - har dans</a:t>
            </a:r>
            <a:r>
              <a:rPr lang="nb-NO" b="1"/>
              <a:t>a</a:t>
            </a:r>
          </a:p>
          <a:p>
            <a:pPr lvl="0"/>
            <a:endParaRPr lang="nb-NO" b="1"/>
          </a:p>
          <a:p>
            <a:pPr lvl="0">
              <a:buNone/>
            </a:pPr>
            <a:r>
              <a:rPr lang="nb-NO"/>
              <a:t>Bm. Danse – danser - dans</a:t>
            </a:r>
            <a:r>
              <a:rPr lang="nb-NO" b="1"/>
              <a:t>et</a:t>
            </a:r>
            <a:r>
              <a:rPr lang="nb-NO"/>
              <a:t>/dans</a:t>
            </a:r>
            <a:r>
              <a:rPr lang="nb-NO" b="1"/>
              <a:t>a - </a:t>
            </a:r>
            <a:r>
              <a:rPr lang="nb-NO"/>
              <a:t>har dans</a:t>
            </a:r>
            <a:r>
              <a:rPr lang="nb-NO" b="1"/>
              <a:t>et</a:t>
            </a:r>
            <a:r>
              <a:rPr lang="nb-NO"/>
              <a:t>/dans</a:t>
            </a:r>
            <a:r>
              <a:rPr lang="nb-NO" b="1"/>
              <a:t>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7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Personbøying av verb</a:t>
            </a:r>
          </a:p>
        </p:txBody>
      </p:sp>
      <p:sp>
        <p:nvSpPr>
          <p:cNvPr id="3" name="Shape 17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 sz="2400" dirty="0"/>
              <a:t>I 		am</a:t>
            </a:r>
          </a:p>
          <a:p>
            <a:pPr lvl="0">
              <a:buNone/>
            </a:pPr>
            <a:r>
              <a:rPr lang="nb-NO" sz="2400" dirty="0" err="1"/>
              <a:t>You</a:t>
            </a:r>
            <a:r>
              <a:rPr lang="nb-NO" sz="2400" dirty="0"/>
              <a:t>	</a:t>
            </a:r>
            <a:r>
              <a:rPr lang="nb-NO" sz="2400" dirty="0" err="1"/>
              <a:t>are</a:t>
            </a:r>
            <a:endParaRPr lang="nb-NO" sz="2400" dirty="0"/>
          </a:p>
          <a:p>
            <a:pPr lvl="0">
              <a:buNone/>
            </a:pPr>
            <a:r>
              <a:rPr lang="nb-NO" sz="2400" dirty="0"/>
              <a:t>He	is</a:t>
            </a:r>
          </a:p>
          <a:p>
            <a:pPr lvl="0">
              <a:buNone/>
            </a:pPr>
            <a:endParaRPr lang="nb-NO" sz="2400" dirty="0"/>
          </a:p>
          <a:p>
            <a:pPr lvl="0">
              <a:buNone/>
            </a:pPr>
            <a:r>
              <a:rPr lang="nb-NO" sz="2400" dirty="0" smtClean="0"/>
              <a:t>→ </a:t>
            </a:r>
            <a:r>
              <a:rPr lang="nb-NO" sz="2400" dirty="0"/>
              <a:t>verbalet blir </a:t>
            </a:r>
            <a:r>
              <a:rPr lang="nb-NO" sz="2400" dirty="0" err="1"/>
              <a:t>bøygd</a:t>
            </a:r>
            <a:r>
              <a:rPr lang="nb-NO" sz="2400" dirty="0"/>
              <a:t> i samsvar med subjektet</a:t>
            </a:r>
          </a:p>
          <a:p>
            <a:pPr lvl="0">
              <a:buFont typeface="Wingdings"/>
              <a:buChar char="à"/>
            </a:pPr>
            <a:r>
              <a:rPr lang="nb-NO" sz="2400" dirty="0"/>
              <a:t>også slik i tysk, fransk og spansk, norrønt og enkelte </a:t>
            </a:r>
            <a:r>
              <a:rPr lang="nb-NO" sz="2400" dirty="0" err="1"/>
              <a:t>dialektar</a:t>
            </a:r>
            <a:endParaRPr lang="nb-NO" sz="2400" dirty="0"/>
          </a:p>
          <a:p>
            <a:pPr marL="0" lvl="0" indent="0">
              <a:buNone/>
            </a:pPr>
            <a:endParaRPr lang="nb-NO" sz="2400" dirty="0"/>
          </a:p>
          <a:p>
            <a:pPr lvl="0">
              <a:buNone/>
            </a:pPr>
            <a:r>
              <a:rPr lang="nb-NO" sz="1800" dirty="0"/>
              <a:t>Hallingdialekt:</a:t>
            </a:r>
          </a:p>
          <a:p>
            <a:pPr lvl="0">
              <a:buNone/>
            </a:pPr>
            <a:r>
              <a:rPr lang="nb-NO" sz="1800" dirty="0" err="1"/>
              <a:t>eg</a:t>
            </a:r>
            <a:r>
              <a:rPr lang="nb-NO" sz="1800" dirty="0"/>
              <a:t> </a:t>
            </a:r>
            <a:r>
              <a:rPr lang="nb-NO" sz="1800" i="1" dirty="0"/>
              <a:t>kjem	</a:t>
            </a:r>
            <a:r>
              <a:rPr lang="nb-NO" sz="1800" dirty="0"/>
              <a:t>	</a:t>
            </a:r>
            <a:r>
              <a:rPr lang="nb-NO" sz="1800" dirty="0" err="1"/>
              <a:t>eg</a:t>
            </a:r>
            <a:r>
              <a:rPr lang="nb-NO" sz="1800" dirty="0"/>
              <a:t> </a:t>
            </a:r>
            <a:r>
              <a:rPr lang="nb-NO" sz="1800" i="1" dirty="0"/>
              <a:t>er</a:t>
            </a:r>
          </a:p>
          <a:p>
            <a:pPr lvl="0">
              <a:buNone/>
            </a:pPr>
            <a:r>
              <a:rPr lang="nb-NO" sz="1800" dirty="0" err="1"/>
              <a:t>dei</a:t>
            </a:r>
            <a:r>
              <a:rPr lang="nb-NO" sz="1800" dirty="0"/>
              <a:t> </a:t>
            </a:r>
            <a:r>
              <a:rPr lang="nb-NO" sz="1800" i="1" dirty="0"/>
              <a:t>koma</a:t>
            </a:r>
            <a:r>
              <a:rPr lang="nb-NO" sz="1800" dirty="0"/>
              <a:t> 		</a:t>
            </a:r>
            <a:r>
              <a:rPr lang="nb-NO" sz="1800" dirty="0" err="1"/>
              <a:t>dei</a:t>
            </a:r>
            <a:r>
              <a:rPr lang="nb-NO" sz="1800" dirty="0"/>
              <a:t> </a:t>
            </a:r>
            <a:r>
              <a:rPr lang="nb-NO" sz="1800" i="1" dirty="0" err="1"/>
              <a:t>era</a:t>
            </a:r>
            <a:endParaRPr lang="nb-NO" sz="1800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7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Utelating av subjekt</a:t>
            </a:r>
          </a:p>
        </p:txBody>
      </p:sp>
      <p:sp>
        <p:nvSpPr>
          <p:cNvPr id="3" name="Shape 18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mulig i f.eks. spansk, finsk og samisk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Bestemt form av substantiv</a:t>
            </a:r>
          </a:p>
        </p:txBody>
      </p:sp>
      <p:sp>
        <p:nvSpPr>
          <p:cNvPr id="3" name="Shape 18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 sz="2400" dirty="0"/>
              <a:t>Ubest. </a:t>
            </a:r>
            <a:r>
              <a:rPr lang="nb-NO" sz="2400" dirty="0" err="1"/>
              <a:t>eintal</a:t>
            </a:r>
            <a:r>
              <a:rPr lang="nb-NO" sz="2400" dirty="0"/>
              <a:t>		bestemt </a:t>
            </a:r>
            <a:r>
              <a:rPr lang="nb-NO" sz="2400" dirty="0" err="1"/>
              <a:t>eintal</a:t>
            </a:r>
            <a:endParaRPr lang="nb-NO" sz="2400" dirty="0"/>
          </a:p>
          <a:p>
            <a:pPr lvl="0">
              <a:buNone/>
            </a:pPr>
            <a:r>
              <a:rPr lang="nb-NO" sz="2400" dirty="0" err="1"/>
              <a:t>ein</a:t>
            </a:r>
            <a:r>
              <a:rPr lang="nb-NO" sz="2400" dirty="0"/>
              <a:t> gut			gut</a:t>
            </a:r>
            <a:r>
              <a:rPr lang="nb-NO" sz="2400" b="1" dirty="0"/>
              <a:t>en    </a:t>
            </a:r>
          </a:p>
          <a:p>
            <a:pPr lvl="0">
              <a:buNone/>
            </a:pPr>
            <a:r>
              <a:rPr lang="nb-NO" sz="2400" b="1" dirty="0" smtClean="0"/>
              <a:t>→ </a:t>
            </a:r>
            <a:r>
              <a:rPr lang="nb-NO" sz="2400" dirty="0"/>
              <a:t>bestemt artikkel er ei bøyingsending</a:t>
            </a:r>
          </a:p>
          <a:p>
            <a:pPr lvl="0"/>
            <a:endParaRPr lang="nb-NO" sz="2400" dirty="0"/>
          </a:p>
          <a:p>
            <a:pPr lvl="0">
              <a:buNone/>
            </a:pPr>
            <a:r>
              <a:rPr lang="nb-NO" sz="2400" dirty="0"/>
              <a:t>Engelsk:</a:t>
            </a:r>
          </a:p>
          <a:p>
            <a:pPr lvl="0">
              <a:buNone/>
            </a:pPr>
            <a:r>
              <a:rPr lang="nb-NO" sz="2400" dirty="0"/>
              <a:t>a boy					</a:t>
            </a:r>
            <a:r>
              <a:rPr lang="nb-NO" sz="2400" b="1" dirty="0" err="1"/>
              <a:t>the</a:t>
            </a:r>
            <a:r>
              <a:rPr lang="nb-NO" sz="2400" dirty="0"/>
              <a:t> boy	</a:t>
            </a:r>
          </a:p>
          <a:p>
            <a:pPr lvl="0">
              <a:buNone/>
            </a:pPr>
            <a:r>
              <a:rPr lang="nb-NO" sz="2400" dirty="0"/>
              <a:t>tysk: </a:t>
            </a:r>
          </a:p>
          <a:p>
            <a:pPr lvl="0">
              <a:buNone/>
            </a:pPr>
            <a:r>
              <a:rPr lang="nb-NO" sz="2400" dirty="0"/>
              <a:t>Junge					</a:t>
            </a:r>
            <a:r>
              <a:rPr lang="nb-NO" sz="2400" b="1" dirty="0"/>
              <a:t>der</a:t>
            </a:r>
            <a:r>
              <a:rPr lang="nb-NO" sz="2400" dirty="0"/>
              <a:t> Junge	</a:t>
            </a:r>
          </a:p>
          <a:p>
            <a:pPr lvl="0">
              <a:buNone/>
            </a:pPr>
            <a:r>
              <a:rPr lang="nb-NO" sz="2400" b="1" dirty="0" smtClean="0"/>
              <a:t>→</a:t>
            </a:r>
            <a:r>
              <a:rPr lang="nb-NO" sz="2400" dirty="0" smtClean="0"/>
              <a:t> </a:t>
            </a:r>
            <a:r>
              <a:rPr lang="nb-NO" sz="2400" dirty="0" err="1"/>
              <a:t>framforstilt</a:t>
            </a:r>
            <a:r>
              <a:rPr lang="nb-NO" sz="2400" dirty="0"/>
              <a:t> bestemt artikkel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9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Ordforrådet</a:t>
            </a:r>
          </a:p>
        </p:txBody>
      </p:sp>
      <p:sp>
        <p:nvSpPr>
          <p:cNvPr id="3" name="Shape 19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/>
              <a:t>Nylaging av ord ved å kople saman kjende ord: </a:t>
            </a:r>
          </a:p>
          <a:p>
            <a:pPr lvl="0"/>
            <a:endParaRPr lang="nb-NO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rekkjehus, råkøyring, oversjå</a:t>
            </a:r>
          </a:p>
          <a:p>
            <a:pPr lvl="0"/>
            <a:endParaRPr lang="nb-NO"/>
          </a:p>
          <a:p>
            <a:pPr lvl="0">
              <a:buNone/>
            </a:pPr>
            <a:r>
              <a:rPr lang="nb-NO"/>
              <a:t>I fransk: </a:t>
            </a:r>
          </a:p>
          <a:p>
            <a:pPr lvl="0">
              <a:buNone/>
            </a:pPr>
            <a:r>
              <a:rPr lang="nb-NO"/>
              <a:t>Salle de bain = baderom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dirty="0"/>
              <a:t>Fellestrekk med andre språk</a:t>
            </a:r>
          </a:p>
        </p:txBody>
      </p:sp>
      <p:sp>
        <p:nvSpPr>
          <p:cNvPr id="3" name="Shape 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både ord og grammatiske </a:t>
            </a:r>
            <a:r>
              <a:rPr lang="nb-NO" dirty="0" err="1"/>
              <a:t>strukturar</a:t>
            </a:r>
            <a:r>
              <a:rPr lang="nb-NO" dirty="0"/>
              <a:t> felles med andre språk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viktig å kjenne sitt eige språk i møte med </a:t>
            </a:r>
            <a:r>
              <a:rPr lang="nb-NO" dirty="0" err="1"/>
              <a:t>framandspråk</a:t>
            </a:r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2161" y="4005062"/>
            <a:ext cx="1559125" cy="188938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Sylinder 4"/>
          <p:cNvSpPr txBox="1"/>
          <p:nvPr/>
        </p:nvSpPr>
        <p:spPr>
          <a:xfrm>
            <a:off x="6553200" y="5876955"/>
            <a:ext cx="1143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 Berit </a:t>
            </a:r>
            <a:r>
              <a:rPr lang="nb-NO" sz="700" dirty="0"/>
              <a:t>Keilen/NTB </a:t>
            </a:r>
            <a:r>
              <a:rPr lang="nb-NO" sz="700" dirty="0" err="1"/>
              <a:t>scanpix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9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Reglar for samanskriving</a:t>
            </a:r>
          </a:p>
        </p:txBody>
      </p:sp>
      <p:sp>
        <p:nvSpPr>
          <p:cNvPr id="3" name="Shape 1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Ord med eitt trykk blir skrive i eitt ord på norsk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På engelsk: football player </a:t>
            </a:r>
          </a:p>
          <a:p>
            <a:pPr lvl="0"/>
            <a:endParaRPr lang="nb-NO"/>
          </a:p>
          <a:p>
            <a:pPr lvl="0"/>
            <a:endParaRPr lang="nb-NO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3499" y="3555543"/>
            <a:ext cx="3732635" cy="24604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0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Endring i ordforrådet</a:t>
            </a:r>
          </a:p>
        </p:txBody>
      </p:sp>
      <p:sp>
        <p:nvSpPr>
          <p:cNvPr id="3" name="Shape 20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/>
              <a:t>Dei mest brukte orda endrar seg minst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/>
              <a:t>ord som forsvinn, er ord vi ikkje treng meir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/>
              <a:t>f.eks. fordi gjenstanden ikkje er i bruk lenger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/>
              <a:t>eller nye ord har erstatta det gamle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/>
              <a:t>engelske ord tek over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/>
              <a:t>vanleg over heile verda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/>
              <a:t>Språrådet skal finne norske avløysarord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/>
              <a:t>vanskeleg å erstatte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/>
              <a:t>fordi det engelske ordet allereie er innarbeidd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/>
              <a:t>fordi det engelske ordet gir andre konnotasjonar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0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dirty="0"/>
              <a:t>Purisme</a:t>
            </a:r>
          </a:p>
        </p:txBody>
      </p:sp>
      <p:sp>
        <p:nvSpPr>
          <p:cNvPr id="3" name="Shape 2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Norsk </a:t>
            </a:r>
            <a:r>
              <a:rPr lang="nb-NO" dirty="0" err="1"/>
              <a:t>ikkje</a:t>
            </a:r>
            <a:r>
              <a:rPr lang="nb-NO" dirty="0"/>
              <a:t> puristisk i dag, men det var idealet for Aasen og Knudsen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 err="1"/>
              <a:t>Vanleg</a:t>
            </a:r>
            <a:r>
              <a:rPr lang="nb-NO" dirty="0"/>
              <a:t> med fornorsking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dirty="0"/>
              <a:t>fransk </a:t>
            </a:r>
            <a:r>
              <a:rPr lang="nb-NO" i="1" dirty="0" err="1"/>
              <a:t>chauffeur</a:t>
            </a:r>
            <a:r>
              <a:rPr lang="nb-NO" dirty="0"/>
              <a:t> </a:t>
            </a:r>
            <a:r>
              <a:rPr lang="nb-NO" dirty="0" smtClean="0"/>
              <a:t>→ </a:t>
            </a:r>
            <a:r>
              <a:rPr lang="nb-NO" dirty="0"/>
              <a:t>sjåfør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dirty="0"/>
              <a:t>men bør vi skrive </a:t>
            </a:r>
            <a:r>
              <a:rPr lang="nb-NO" i="1" dirty="0" err="1"/>
              <a:t>beiken</a:t>
            </a:r>
            <a:r>
              <a:rPr lang="nb-NO" dirty="0"/>
              <a:t> eller </a:t>
            </a:r>
            <a:r>
              <a:rPr lang="nb-NO" i="1" dirty="0"/>
              <a:t>bacon</a:t>
            </a:r>
            <a:r>
              <a:rPr lang="nb-NO" dirty="0"/>
              <a:t>?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 err="1"/>
              <a:t>Omsetjingslån</a:t>
            </a:r>
            <a:r>
              <a:rPr lang="nb-NO" dirty="0"/>
              <a:t> er også </a:t>
            </a:r>
            <a:r>
              <a:rPr lang="nb-NO" dirty="0" err="1"/>
              <a:t>vanleg</a:t>
            </a:r>
            <a:r>
              <a:rPr lang="nb-NO" dirty="0"/>
              <a:t>: </a:t>
            </a:r>
            <a:r>
              <a:rPr lang="nb-NO" i="1" dirty="0"/>
              <a:t>kringkasting</a:t>
            </a:r>
            <a:r>
              <a:rPr lang="nb-NO" dirty="0"/>
              <a:t> av </a:t>
            </a:r>
            <a:r>
              <a:rPr lang="nb-NO" i="1" dirty="0" err="1"/>
              <a:t>broadcasting</a:t>
            </a:r>
            <a:endParaRPr lang="nb-NO" i="1" dirty="0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Island har </a:t>
            </a:r>
            <a:r>
              <a:rPr lang="nb-NO" dirty="0" err="1"/>
              <a:t>ein</a:t>
            </a:r>
            <a:r>
              <a:rPr lang="nb-NO" dirty="0"/>
              <a:t> puristisk språkpolitikk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Norsk er..</a:t>
            </a:r>
          </a:p>
        </p:txBody>
      </p:sp>
      <p:sp>
        <p:nvSpPr>
          <p:cNvPr id="3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 sz="2400"/>
              <a:t>Skriftleg: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400"/>
              <a:t>nynorsk og bokmål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400" i="1"/>
              <a:t>målformer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400"/>
              <a:t>gjensidig forståelege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400"/>
              <a:t>Landsdekkande</a:t>
            </a:r>
          </a:p>
          <a:p>
            <a:pPr marL="533396" lvl="1" indent="0">
              <a:buNone/>
            </a:pPr>
            <a:endParaRPr lang="nb-NO" sz="2400"/>
          </a:p>
          <a:p>
            <a:pPr lvl="0">
              <a:buNone/>
            </a:pPr>
            <a:r>
              <a:rPr lang="nb-NO" sz="2400"/>
              <a:t>Munnleg: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400"/>
              <a:t>mange dialektar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Språkleg mangfald i andre land</a:t>
            </a:r>
          </a:p>
        </p:txBody>
      </p:sp>
      <p:sp>
        <p:nvSpPr>
          <p:cNvPr id="3" name="Shape 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Sveits - fire offisielle skriftspråk 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Belgia - to offisielle skriftspråk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 smtClean="0"/>
              <a:t>→ </a:t>
            </a:r>
            <a:r>
              <a:rPr lang="nb-NO" dirty="0"/>
              <a:t>språk som </a:t>
            </a:r>
            <a:r>
              <a:rPr lang="nb-NO" dirty="0" err="1"/>
              <a:t>ikkje</a:t>
            </a:r>
            <a:r>
              <a:rPr lang="nb-NO" dirty="0"/>
              <a:t> er gjensidig </a:t>
            </a:r>
            <a:r>
              <a:rPr lang="nb-NO" dirty="0" err="1"/>
              <a:t>forståelege</a:t>
            </a:r>
            <a:r>
              <a:rPr lang="nb-NO" dirty="0"/>
              <a:t>, og som har ulik geografisk utbreiing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India</a:t>
            </a:r>
          </a:p>
        </p:txBody>
      </p:sp>
      <p:sp>
        <p:nvSpPr>
          <p:cNvPr id="3" name="Shape 5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Hindi - det største språket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Urdu - mindre brukt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Svært like både munnleg og skriftleg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Men ulike skriftteikn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Ukraina</a:t>
            </a:r>
          </a:p>
        </p:txBody>
      </p:sp>
      <p:sp>
        <p:nvSpPr>
          <p:cNvPr id="3" name="Shape 6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ukrainsk offisielt språk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men også russisk blir brukt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stor likskap mellom språka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politisk skilje: dei som ynskjer sterkare kontakt med Russland, bruker russisk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Spania</a:t>
            </a:r>
          </a:p>
        </p:txBody>
      </p:sp>
      <p:sp>
        <p:nvSpPr>
          <p:cNvPr id="3" name="Shape 6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kastiljansk er det offisielle språket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fleire regionale språk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/>
              <a:t>offisiell status i sine regionar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fleire av dei er nokså like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Standardtalemål</a:t>
            </a:r>
          </a:p>
        </p:txBody>
      </p:sp>
      <p:sp>
        <p:nvSpPr>
          <p:cNvPr id="3" name="Shape 7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standardtalemål = landsdekkande talemål med høg status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Dialektane vil som regel ha lågare status, som i ma. Tyskland og England.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Offisielt ikkje noko standardtalemål i Noreg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/>
              <a:t>er du einig i det?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tekst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Intertekst_mal</Template>
  <TotalTime>14</TotalTime>
  <Words>866</Words>
  <Application>Microsoft Office PowerPoint</Application>
  <PresentationFormat>Skjermfremvisning (4:3)</PresentationFormat>
  <Paragraphs>206</Paragraphs>
  <Slides>32</Slides>
  <Notes>31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32</vt:i4>
      </vt:variant>
    </vt:vector>
  </HeadingPairs>
  <TitlesOfParts>
    <vt:vector size="37" baseType="lpstr">
      <vt:lpstr>Arial</vt:lpstr>
      <vt:lpstr>Calibri</vt:lpstr>
      <vt:lpstr>Courier New</vt:lpstr>
      <vt:lpstr>Wingdings</vt:lpstr>
      <vt:lpstr>Intertekst_mal</vt:lpstr>
      <vt:lpstr>Kapittel 8 Språk i kontakt</vt:lpstr>
      <vt:lpstr>Tenk etter</vt:lpstr>
      <vt:lpstr>Fellestrekk med andre språk</vt:lpstr>
      <vt:lpstr>Norsk er..</vt:lpstr>
      <vt:lpstr>Språkleg mangfald i andre land</vt:lpstr>
      <vt:lpstr>India</vt:lpstr>
      <vt:lpstr>Ukraina</vt:lpstr>
      <vt:lpstr>Spania</vt:lpstr>
      <vt:lpstr>Standardtalemål</vt:lpstr>
      <vt:lpstr>Dialekt </vt:lpstr>
      <vt:lpstr>Dialektendring</vt:lpstr>
      <vt:lpstr>Skrivemåte i norsk</vt:lpstr>
      <vt:lpstr>Etymologisk skrivemåte</vt:lpstr>
      <vt:lpstr>Vokalar</vt:lpstr>
      <vt:lpstr>Valfridom</vt:lpstr>
      <vt:lpstr>Valfridom </vt:lpstr>
      <vt:lpstr>Særtrekk i lydlæra</vt:lpstr>
      <vt:lpstr>Tonelag</vt:lpstr>
      <vt:lpstr>Særtrekk i setningslæra</vt:lpstr>
      <vt:lpstr>Fast ordstilling</vt:lpstr>
      <vt:lpstr>Setningsknute</vt:lpstr>
      <vt:lpstr>Særtrekk i bøyingslæra</vt:lpstr>
      <vt:lpstr>Genitiv </vt:lpstr>
      <vt:lpstr>Verbbøying i norsk</vt:lpstr>
      <vt:lpstr>Svake verb</vt:lpstr>
      <vt:lpstr>Personbøying av verb</vt:lpstr>
      <vt:lpstr>Utelating av subjekt</vt:lpstr>
      <vt:lpstr>Bestemt form av substantiv</vt:lpstr>
      <vt:lpstr>Ordforrådet</vt:lpstr>
      <vt:lpstr>Reglar for samanskriving</vt:lpstr>
      <vt:lpstr>Endring i ordforrådet</vt:lpstr>
      <vt:lpstr>Purisme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Astrid Kleiveland</dc:creator>
  <cp:lastModifiedBy>Malgorzata Golinska</cp:lastModifiedBy>
  <cp:revision>4</cp:revision>
  <dcterms:created xsi:type="dcterms:W3CDTF">2013-08-09T07:51:16Z</dcterms:created>
  <dcterms:modified xsi:type="dcterms:W3CDTF">2016-01-22T07:01:06Z</dcterms:modified>
</cp:coreProperties>
</file>