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4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98BE77C-3679-4316-9D71-1DC4E27A77DB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30DCDCA-0ABB-4E97-85FF-60BCB009F4C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3058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3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54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7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88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700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3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94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473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9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00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933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5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06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396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12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669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18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774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3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24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35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3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5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4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74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5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32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7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58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89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3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64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63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9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70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650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76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84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82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44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39B1CD-9DD9-4769-AD3A-AB436BC585A8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0F862F-3C68-4778-994E-3AFF7A010596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942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404648-4EC9-4D09-9FB3-C28F377B9DEF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E25A84-80C2-4ED7-A1EE-9DBFB9F36F51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996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070286-2FCB-492C-A678-EC2CE174CD64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16C08A-4867-4118-B76E-BE97734FF958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257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 txBox="1">
            <a:spLocks noGrp="1"/>
          </p:cNvSpPr>
          <p:nvPr>
            <p:ph type="title"/>
          </p:nvPr>
        </p:nvSpPr>
        <p:spPr/>
        <p:txBody>
          <a:bodyPr lIns="91421" tIns="91421" rIns="91421" bIns="91421" anchor="b" anchorCtr="0"/>
          <a:lstStyle>
            <a:lvl1pPr algn="l">
              <a:defRPr sz="3600" b="1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69"/>
          </a:xfrm>
        </p:spPr>
        <p:txBody>
          <a:bodyPr lIns="91421" tIns="91421" rIns="91421" bIns="91421"/>
          <a:lstStyle>
            <a:lvl1pPr>
              <a:defRPr/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396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334852-DB1F-457C-B418-A9520C948767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3744BE-48CA-4488-A2B6-0669334C708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699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052F2B-CDF9-42A4-8226-C7AFC76E19D8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C4DBA5-2DE4-4C3C-81A4-DF7FC223F1E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0180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835119-CEEF-4442-929F-01D9597DDDA8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2BAD0E-4696-477C-A181-7A36044668B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582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90331C-DC58-4194-AAF4-C67B1C9CB55C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174E47-C3ED-4FF4-95B7-CFC437FE3EB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9101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4E3EFF-B92A-4ED3-8246-783A11DC20D1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EF9C6A-DAD7-4F57-932D-6CA61E7E44D1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938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F8028F-2A30-467B-AC2B-60B522B2514B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2689FB-D484-4F08-841C-D73D9EBCFD83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016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6827FA-A16B-497B-8858-30E8D7BFBDD1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464BB2-1BA4-4BC0-B103-518C4BC38C60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129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343CD7-87F4-4EFF-AA65-1E22EBB6BCE9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6F276C-7696-4320-8D22-CFA8779D60D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736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15905101-5289-4B65-B257-FF473C467788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226ABF8D-40DF-4C75-A71C-1D3FD8B604C8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sz="3200"/>
              <a:t>Kapittel 8 Språk i kontakt</a:t>
            </a:r>
          </a:p>
        </p:txBody>
      </p:sp>
      <p:pic>
        <p:nvPicPr>
          <p:cNvPr id="3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88" y="841833"/>
            <a:ext cx="5486400" cy="3656685"/>
          </a:xfrm>
        </p:spPr>
      </p:pic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/>
        <p:txBody>
          <a:bodyPr/>
          <a:lstStyle/>
          <a:p>
            <a:pPr lvl="0"/>
            <a:r>
              <a:rPr lang="nb-NO" sz="3600"/>
              <a:t>Fleirspråkligheit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5791200" y="4449503"/>
            <a:ext cx="1676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Øyvind Nordahl </a:t>
            </a:r>
            <a:r>
              <a:rPr lang="nb-NO" sz="700" dirty="0" smtClean="0"/>
              <a:t>Næss/VG/NTB </a:t>
            </a:r>
            <a:r>
              <a:rPr lang="nb-NO" sz="700" dirty="0" err="1" smtClean="0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8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nb-NO" b="0"/>
              <a:t>Utvidar kapasiteten </a:t>
            </a:r>
          </a:p>
        </p:txBody>
      </p:sp>
      <p:sp>
        <p:nvSpPr>
          <p:cNvPr id="3" name="Shape 79"/>
          <p:cNvSpPr txBox="1">
            <a:spLocks noGrp="1"/>
          </p:cNvSpPr>
          <p:nvPr>
            <p:ph type="body" idx="1"/>
          </p:nvPr>
        </p:nvSpPr>
        <p:spPr>
          <a:xfrm>
            <a:off x="916183" y="1340766"/>
            <a:ext cx="8229600" cy="4967697"/>
          </a:xfrm>
        </p:spPr>
        <p:txBody>
          <a:bodyPr/>
          <a:lstStyle/>
          <a:p>
            <a:pPr lvl="0"/>
            <a:endParaRPr lang="nb-NO" u="sng"/>
          </a:p>
          <a:p>
            <a:pPr lvl="0"/>
            <a:endParaRPr lang="nb-NO" u="sng"/>
          </a:p>
          <a:p>
            <a:pPr marL="0" lvl="0" indent="0">
              <a:buNone/>
            </a:pPr>
            <a:endParaRPr lang="nb-NO" u="sng"/>
          </a:p>
          <a:p>
            <a:pPr lvl="0"/>
            <a:endParaRPr lang="nb-NO" u="sng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endParaRPr lang="nb-NO" sz="240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Språklæring aukar evna til å lære språk, og aukar evna til å lære generelt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400"/>
              <a:t>fordi ein øver opp abstrakt tenking 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39" y="1556793"/>
            <a:ext cx="4787615" cy="24482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Du - ein fleirspråkleg person</a:t>
            </a:r>
          </a:p>
        </p:txBody>
      </p:sp>
      <p:sp>
        <p:nvSpPr>
          <p:cNvPr id="3" name="Shape 8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400" dirty="0"/>
              <a:t>Europarådet: </a:t>
            </a:r>
            <a:r>
              <a:rPr lang="nb-NO" sz="2400" dirty="0" smtClean="0"/>
              <a:t>Etter </a:t>
            </a:r>
            <a:r>
              <a:rPr lang="nb-NO" sz="2400" dirty="0"/>
              <a:t>10.-klasse har alle</a:t>
            </a:r>
          </a:p>
          <a:p>
            <a:pPr lvl="0">
              <a:buNone/>
            </a:pPr>
            <a:r>
              <a:rPr lang="nb-NO" sz="2400" dirty="0"/>
              <a:t>- evne til å lese og skrive to </a:t>
            </a:r>
            <a:r>
              <a:rPr lang="nb-NO" sz="2400" dirty="0" err="1"/>
              <a:t>variantar</a:t>
            </a:r>
            <a:r>
              <a:rPr lang="nb-NO" sz="2400" dirty="0"/>
              <a:t> av norsk, nynorsk og bokmål</a:t>
            </a:r>
          </a:p>
          <a:p>
            <a:pPr lvl="0">
              <a:buNone/>
            </a:pPr>
            <a:r>
              <a:rPr lang="nb-NO" sz="2400" dirty="0"/>
              <a:t>– evne til å bruke </a:t>
            </a:r>
            <a:r>
              <a:rPr lang="nb-NO" sz="2400" dirty="0" err="1"/>
              <a:t>ein</a:t>
            </a:r>
            <a:r>
              <a:rPr lang="nb-NO" sz="2400" dirty="0"/>
              <a:t> </a:t>
            </a:r>
            <a:r>
              <a:rPr lang="nb-NO" sz="2400" dirty="0" err="1"/>
              <a:t>munnleg</a:t>
            </a:r>
            <a:r>
              <a:rPr lang="nb-NO" sz="2400" dirty="0"/>
              <a:t> variant av norsk og forstå andre menneske som </a:t>
            </a:r>
            <a:r>
              <a:rPr lang="nb-NO" sz="2400" dirty="0" err="1"/>
              <a:t>snakkar</a:t>
            </a:r>
            <a:r>
              <a:rPr lang="nb-NO" sz="2400" dirty="0"/>
              <a:t> sine eigne </a:t>
            </a:r>
            <a:r>
              <a:rPr lang="nb-NO" sz="2400" dirty="0" err="1"/>
              <a:t>variantar</a:t>
            </a:r>
            <a:endParaRPr lang="nb-NO" sz="2400" dirty="0"/>
          </a:p>
          <a:p>
            <a:pPr lvl="0">
              <a:buNone/>
            </a:pPr>
            <a:r>
              <a:rPr lang="nb-NO" sz="2400" dirty="0"/>
              <a:t>– evne til å forstå og bruke </a:t>
            </a:r>
            <a:r>
              <a:rPr lang="nb-NO" sz="2400" dirty="0" err="1"/>
              <a:t>skriftleg</a:t>
            </a:r>
            <a:r>
              <a:rPr lang="nb-NO" sz="2400" dirty="0"/>
              <a:t> og </a:t>
            </a:r>
            <a:r>
              <a:rPr lang="nb-NO" sz="2400" dirty="0" err="1"/>
              <a:t>munnleg</a:t>
            </a:r>
            <a:r>
              <a:rPr lang="nb-NO" sz="2400" dirty="0"/>
              <a:t> engelsk</a:t>
            </a:r>
          </a:p>
          <a:p>
            <a:pPr lvl="0">
              <a:buNone/>
            </a:pPr>
            <a:r>
              <a:rPr lang="nb-NO" sz="2400" dirty="0"/>
              <a:t>– evne til å forstå munnlege og </a:t>
            </a:r>
            <a:r>
              <a:rPr lang="nb-NO" sz="2400" dirty="0" err="1"/>
              <a:t>skriftege</a:t>
            </a:r>
            <a:r>
              <a:rPr lang="nb-NO" sz="2400" dirty="0"/>
              <a:t> former for svensk og dansk"</a:t>
            </a:r>
          </a:p>
          <a:p>
            <a:pPr lvl="0"/>
            <a:endParaRPr lang="nb-NO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Maktforhold mellom språk</a:t>
            </a:r>
          </a:p>
        </p:txBody>
      </p:sp>
      <p:sp>
        <p:nvSpPr>
          <p:cNvPr id="3" name="Shape 9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Open prestisje: fleirtalsspråket</a:t>
            </a:r>
          </a:p>
          <a:p>
            <a:pPr marL="38103" lvl="0" indent="0">
              <a:buNone/>
            </a:pPr>
            <a:endParaRPr lang="nb-NO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Skjult prestisje: små språk har prestisje i sine krinsar</a:t>
            </a:r>
          </a:p>
          <a:p>
            <a:pPr marL="38103" lvl="0" indent="0">
              <a:buNone/>
            </a:pPr>
            <a:endParaRPr lang="nb-NO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Kva for språk har prestisje for deg?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6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Språkleg konkurranse</a:t>
            </a:r>
          </a:p>
        </p:txBody>
      </p:sp>
      <p:sp>
        <p:nvSpPr>
          <p:cNvPr id="3" name="Shape 9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Når små språk møter </a:t>
            </a:r>
            <a:r>
              <a:rPr lang="nb-NO" dirty="0" err="1"/>
              <a:t>fleirtalsspråk</a:t>
            </a:r>
            <a:endParaRPr lang="nb-NO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Små språk får problem med å rekruttere nye </a:t>
            </a:r>
            <a:r>
              <a:rPr lang="nb-NO" dirty="0" err="1"/>
              <a:t>brukarar</a:t>
            </a:r>
            <a:endParaRPr lang="nb-NO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mellom anna pga. tre myter om språk: 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1800" dirty="0" err="1"/>
              <a:t>Ikkje</a:t>
            </a:r>
            <a:r>
              <a:rPr lang="nb-NO" sz="1800" dirty="0"/>
              <a:t> alle språk er like gode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1800" dirty="0"/>
              <a:t>språk med få </a:t>
            </a:r>
            <a:r>
              <a:rPr lang="nb-NO" sz="1800" dirty="0" err="1"/>
              <a:t>brukarar</a:t>
            </a:r>
            <a:r>
              <a:rPr lang="nb-NO" sz="1800" dirty="0"/>
              <a:t> vil forsvinne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1800" dirty="0" err="1"/>
              <a:t>tospråklegheit</a:t>
            </a:r>
            <a:r>
              <a:rPr lang="nb-NO" sz="1800" dirty="0"/>
              <a:t> er </a:t>
            </a:r>
            <a:r>
              <a:rPr lang="nb-NO" sz="1800" dirty="0" err="1"/>
              <a:t>skadeleg</a:t>
            </a:r>
            <a:endParaRPr lang="nb-NO" sz="1800" dirty="0"/>
          </a:p>
          <a:p>
            <a:pPr lvl="0">
              <a:buNone/>
            </a:pPr>
            <a:r>
              <a:rPr lang="nb-NO" dirty="0" smtClean="0"/>
              <a:t>→ </a:t>
            </a:r>
            <a:r>
              <a:rPr lang="nb-NO" dirty="0" err="1"/>
              <a:t>desse</a:t>
            </a:r>
            <a:r>
              <a:rPr lang="nb-NO" dirty="0"/>
              <a:t> mytene stemmer </a:t>
            </a:r>
            <a:r>
              <a:rPr lang="nb-NO" dirty="0" err="1"/>
              <a:t>ikkje</a:t>
            </a:r>
            <a:endParaRPr lang="nb-NO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Språkskifte frå nynorsk til bokmål</a:t>
            </a:r>
          </a:p>
        </p:txBody>
      </p:sp>
      <p:sp>
        <p:nvSpPr>
          <p:cNvPr id="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Overgangen </a:t>
            </a:r>
            <a:r>
              <a:rPr lang="nb-NO" sz="2000" dirty="0" err="1"/>
              <a:t>frå</a:t>
            </a:r>
            <a:r>
              <a:rPr lang="nb-NO" sz="2000" dirty="0"/>
              <a:t> nynorsk til bokmål er avhengig av situasjonen rundt </a:t>
            </a:r>
            <a:r>
              <a:rPr lang="nb-NO" sz="2000" dirty="0" err="1"/>
              <a:t>språkbrukaren</a:t>
            </a:r>
            <a:r>
              <a:rPr lang="nb-NO" sz="2000" dirty="0"/>
              <a:t>: 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I Sogn og Fjordane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 err="1"/>
              <a:t>mykje</a:t>
            </a:r>
            <a:r>
              <a:rPr lang="nb-NO" sz="2000" dirty="0"/>
              <a:t> nynorsk overalt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/>
              <a:t>5 % skifter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I Valdres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/>
              <a:t>mindre nynorsk, </a:t>
            </a:r>
            <a:r>
              <a:rPr lang="nb-NO" sz="2000" dirty="0" err="1"/>
              <a:t>meir</a:t>
            </a:r>
            <a:r>
              <a:rPr lang="nb-NO" sz="2000" dirty="0"/>
              <a:t> bokmål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/>
              <a:t>75 % skifter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 dirty="0" err="1"/>
              <a:t>Eit</a:t>
            </a:r>
            <a:r>
              <a:rPr lang="nb-NO" sz="2000" dirty="0"/>
              <a:t> resultat av myter om små språk?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3394766"/>
            <a:ext cx="2111303" cy="259043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6831049" y="5967702"/>
            <a:ext cx="1905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Siv </a:t>
            </a:r>
            <a:r>
              <a:rPr lang="nb-NO" sz="700" dirty="0"/>
              <a:t>Johanne Seglem/Dagbladet/All Over Press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8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Ein norsk multietnolekt</a:t>
            </a:r>
          </a:p>
        </p:txBody>
      </p:sp>
      <p:sp>
        <p:nvSpPr>
          <p:cNvPr id="3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Variant av oslomål, </a:t>
            </a:r>
            <a:r>
              <a:rPr lang="nb-NO" dirty="0" err="1"/>
              <a:t>blandar</a:t>
            </a:r>
            <a:r>
              <a:rPr lang="nb-NO" dirty="0"/>
              <a:t> ord og uttale </a:t>
            </a:r>
            <a:r>
              <a:rPr lang="nb-NO" dirty="0" err="1"/>
              <a:t>frå</a:t>
            </a:r>
            <a:r>
              <a:rPr lang="nb-NO" dirty="0"/>
              <a:t> ulike </a:t>
            </a:r>
            <a:r>
              <a:rPr lang="nb-NO" dirty="0" err="1"/>
              <a:t>innvandrarspråk</a:t>
            </a:r>
            <a:endParaRPr lang="nb-NO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Situasjonsbestemt bruk av varianten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Uttrykker </a:t>
            </a:r>
            <a:r>
              <a:rPr lang="nb-NO" dirty="0" err="1"/>
              <a:t>gruppetilhøyre</a:t>
            </a:r>
            <a:endParaRPr lang="nb-NO" dirty="0"/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dirty="0" err="1"/>
              <a:t>handlar</a:t>
            </a:r>
            <a:r>
              <a:rPr lang="nb-NO" dirty="0"/>
              <a:t> </a:t>
            </a:r>
            <a:r>
              <a:rPr lang="nb-NO" dirty="0" err="1"/>
              <a:t>ikkje</a:t>
            </a:r>
            <a:r>
              <a:rPr lang="nb-NO" dirty="0"/>
              <a:t> om </a:t>
            </a:r>
            <a:r>
              <a:rPr lang="nb-NO" dirty="0" err="1"/>
              <a:t>manglande</a:t>
            </a:r>
            <a:r>
              <a:rPr lang="nb-NO" dirty="0"/>
              <a:t> </a:t>
            </a:r>
            <a:r>
              <a:rPr lang="nb-NO" dirty="0" err="1"/>
              <a:t>meistring</a:t>
            </a:r>
            <a:r>
              <a:rPr lang="nb-NO" dirty="0"/>
              <a:t>!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ofte kalla </a:t>
            </a:r>
            <a:r>
              <a:rPr lang="nb-NO" dirty="0" smtClean="0"/>
              <a:t>«kebabnorsk»</a:t>
            </a:r>
            <a:endParaRPr lang="nb-NO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Språk og yrkesgrupper</a:t>
            </a:r>
          </a:p>
        </p:txBody>
      </p:sp>
      <p:sp>
        <p:nvSpPr>
          <p:cNvPr id="3" name="Shape 1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Medisin og biologi (m.fl.) - latinske ord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latin var lingua franca i vitskapen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I dag: engelsk er lingua franca i vitskapen (også)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Juss - presise formuleringar og ord med heilt spesifikke tydingar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Sportsjournalistikk - kreativ språkbruk som spelar på følelsar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dirty="0"/>
              <a:t>Engelsk i oljebransjen</a:t>
            </a:r>
          </a:p>
        </p:txBody>
      </p:sp>
      <p:sp>
        <p:nvSpPr>
          <p:cNvPr id="3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 dirty="0" err="1"/>
              <a:t>Engelsktalande</a:t>
            </a:r>
            <a:r>
              <a:rPr lang="nb-NO" sz="2400" dirty="0"/>
              <a:t> arbeidskraft vart </a:t>
            </a:r>
            <a:r>
              <a:rPr lang="nb-NO" sz="2400" dirty="0" smtClean="0"/>
              <a:t>«importert</a:t>
            </a:r>
            <a:r>
              <a:rPr lang="nb-NO" sz="2400" dirty="0"/>
              <a:t>»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400" dirty="0" err="1"/>
              <a:t>påverka</a:t>
            </a:r>
            <a:r>
              <a:rPr lang="nb-NO" sz="2400" dirty="0"/>
              <a:t> ordforrådet</a:t>
            </a:r>
          </a:p>
          <a:p>
            <a:pPr marL="533396" lvl="1" indent="0">
              <a:buNone/>
            </a:pPr>
            <a:endParaRPr lang="nb-NO" sz="2400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653" y="3147076"/>
            <a:ext cx="4111535" cy="275130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5105400" y="5880883"/>
            <a:ext cx="1295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 </a:t>
            </a:r>
            <a:r>
              <a:rPr lang="nb-NO" sz="700" dirty="0" smtClean="0"/>
              <a:t>  think4photop/</a:t>
            </a:r>
            <a:r>
              <a:rPr lang="nb-NO" sz="700" dirty="0" err="1" smtClean="0"/>
              <a:t>Shutterstock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 dirty="0"/>
              <a:t>1980-talet: forsøk på å fornorske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400" dirty="0"/>
              <a:t>språkdatabasen </a:t>
            </a:r>
            <a:r>
              <a:rPr lang="nb-NO" sz="2400" dirty="0" err="1"/>
              <a:t>Terminol</a:t>
            </a:r>
            <a:endParaRPr lang="nb-NO" sz="2400" dirty="0"/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400" dirty="0"/>
              <a:t>fordi </a:t>
            </a:r>
            <a:r>
              <a:rPr lang="nb-NO" sz="2400" dirty="0" err="1"/>
              <a:t>ein</a:t>
            </a:r>
            <a:r>
              <a:rPr lang="nb-NO" sz="2400" dirty="0"/>
              <a:t> frykta kulturelt tap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400" dirty="0"/>
              <a:t>og for å </a:t>
            </a:r>
            <a:r>
              <a:rPr lang="nb-NO" sz="2400" dirty="0" err="1"/>
              <a:t>gjera</a:t>
            </a:r>
            <a:r>
              <a:rPr lang="nb-NO" sz="2400" dirty="0"/>
              <a:t> det </a:t>
            </a:r>
            <a:r>
              <a:rPr lang="nb-NO" sz="2400" dirty="0" err="1"/>
              <a:t>tryggare</a:t>
            </a:r>
            <a:r>
              <a:rPr lang="nb-NO" sz="2400" dirty="0"/>
              <a:t> på </a:t>
            </a:r>
            <a:r>
              <a:rPr lang="nb-NO" sz="2400" dirty="0" err="1"/>
              <a:t>platformene</a:t>
            </a:r>
            <a:endParaRPr lang="nb-NO" sz="2400" dirty="0"/>
          </a:p>
          <a:p>
            <a:pPr marL="533396" lvl="1" indent="0">
              <a:buNone/>
            </a:pPr>
            <a:endParaRPr lang="nb-NO" sz="2400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400" dirty="0"/>
              <a:t>I dag - blanding av engelsk og norsk: </a:t>
            </a:r>
            <a:r>
              <a:rPr lang="nb-NO" sz="2400" dirty="0" smtClean="0"/>
              <a:t>«</a:t>
            </a:r>
            <a:r>
              <a:rPr lang="nb-NO" sz="2400" dirty="0" err="1" smtClean="0"/>
              <a:t>sjøtt</a:t>
            </a:r>
            <a:r>
              <a:rPr lang="nb-NO" sz="2400" dirty="0" smtClean="0"/>
              <a:t> </a:t>
            </a:r>
            <a:r>
              <a:rPr lang="nb-NO" sz="2400" dirty="0"/>
              <a:t>den </a:t>
            </a:r>
            <a:r>
              <a:rPr lang="nb-NO" sz="2400" dirty="0" err="1" smtClean="0"/>
              <a:t>valven</a:t>
            </a:r>
            <a:r>
              <a:rPr lang="nb-NO" sz="2400" dirty="0"/>
              <a:t>»</a:t>
            </a:r>
          </a:p>
          <a:p>
            <a:pPr marL="0" lvl="0" indent="0">
              <a:buNone/>
            </a:pPr>
            <a:endParaRPr lang="nb-NO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Tenk etter</a:t>
            </a:r>
          </a:p>
        </p:txBody>
      </p:sp>
      <p:sp>
        <p:nvSpPr>
          <p:cNvPr id="3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/>
              <a:t>1 Kva for språk meistrar du skriftleg?</a:t>
            </a:r>
          </a:p>
          <a:p>
            <a:pPr lvl="0">
              <a:buNone/>
            </a:pPr>
            <a:r>
              <a:rPr lang="nb-NO"/>
              <a:t>2 Kva for språk kan du gjere deg forstått på?</a:t>
            </a:r>
          </a:p>
          <a:p>
            <a:pPr lvl="0">
              <a:buNone/>
            </a:pPr>
            <a:r>
              <a:rPr lang="nb-NO"/>
              <a:t>3 Tenk gjennom kor mange du kjenner som har eit anna morsmål enn norsk. Pregar dette norsken til desse personane?</a:t>
            </a:r>
          </a:p>
          <a:p>
            <a:pPr lvl="0">
              <a:buNone/>
            </a:pPr>
            <a:r>
              <a:rPr lang="nb-NO"/>
              <a:t>4 Er fleirspråklegheit for deg eit negativt, positivt eller nøytralt ord?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For 60 år sidan</a:t>
            </a:r>
          </a:p>
        </p:txBody>
      </p:sp>
      <p:sp>
        <p:nvSpPr>
          <p:cNvPr id="3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ikkje alle lærte engelsk på skulen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uvanleg å reise utanlands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få hadde eit anna morsmål enn norsk i Noreg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samisk kultur blei undertrykt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mangfald var ikkje noko mål for kulturpolitikken</a:t>
            </a:r>
          </a:p>
          <a:p>
            <a:pPr lvl="0"/>
            <a:endParaRPr lang="nb-NO"/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I dag</a:t>
            </a:r>
          </a:p>
        </p:txBody>
      </p:sp>
      <p:sp>
        <p:nvSpPr>
          <p:cNvPr id="3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mange har eit anna morsmål enn norsk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samisk er offisielt språk i dei samiske områda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engelsk er vanleg i arbeidslivet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nordmenn reiser mykje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eit mål at alle skal lære to framandspråk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Innvandring</a:t>
            </a:r>
          </a:p>
        </p:txBody>
      </p:sp>
      <p:sp>
        <p:nvSpPr>
          <p:cNvPr id="3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Fri innvandring på 1970-talet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arbeidsinnvandring, </a:t>
            </a:r>
            <a:r>
              <a:rPr lang="nb-NO" dirty="0" err="1"/>
              <a:t>hovudsakleg</a:t>
            </a:r>
            <a:r>
              <a:rPr lang="nb-NO" dirty="0"/>
              <a:t> </a:t>
            </a:r>
            <a:r>
              <a:rPr lang="nb-NO" dirty="0" err="1"/>
              <a:t>frå</a:t>
            </a:r>
            <a:r>
              <a:rPr lang="nb-NO" dirty="0"/>
              <a:t> India og </a:t>
            </a:r>
            <a:r>
              <a:rPr lang="nb-NO" dirty="0" err="1"/>
              <a:t>Pakistand</a:t>
            </a:r>
            <a:endParaRPr lang="nb-NO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Slutt på fri innvandring i 1979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Schengen-avtalen </a:t>
            </a:r>
            <a:r>
              <a:rPr lang="nb-NO" dirty="0" err="1"/>
              <a:t>frå</a:t>
            </a:r>
            <a:r>
              <a:rPr lang="nb-NO" dirty="0"/>
              <a:t> 2001 </a:t>
            </a:r>
            <a:r>
              <a:rPr lang="nb-NO" dirty="0" smtClean="0"/>
              <a:t>→ </a:t>
            </a:r>
            <a:r>
              <a:rPr lang="nb-NO" dirty="0"/>
              <a:t>fri flyt av arbeidskraft </a:t>
            </a:r>
            <a:r>
              <a:rPr lang="nb-NO" dirty="0" err="1"/>
              <a:t>innanfor</a:t>
            </a:r>
            <a:r>
              <a:rPr lang="nb-NO" dirty="0"/>
              <a:t> EU </a:t>
            </a:r>
            <a:r>
              <a:rPr lang="nb-NO" dirty="0" smtClean="0"/>
              <a:t>→ </a:t>
            </a:r>
            <a:r>
              <a:rPr lang="nb-NO" dirty="0"/>
              <a:t>stor innvandring </a:t>
            </a:r>
            <a:r>
              <a:rPr lang="nb-NO" dirty="0" err="1"/>
              <a:t>frå</a:t>
            </a:r>
            <a:r>
              <a:rPr lang="nb-NO" dirty="0"/>
              <a:t> europeiske land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dirty="0"/>
              <a:t>Språk i </a:t>
            </a:r>
            <a:r>
              <a:rPr lang="nb-NO" dirty="0" err="1"/>
              <a:t>Noreg</a:t>
            </a:r>
            <a:endParaRPr lang="nb-NO" dirty="0"/>
          </a:p>
        </p:txBody>
      </p:sp>
      <p:sp>
        <p:nvSpPr>
          <p:cNvPr id="3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 </a:t>
            </a:r>
            <a:r>
              <a:rPr lang="nb-NO" sz="2000" dirty="0"/>
              <a:t>Nynorsk og bokmål er likestilte, offisielle skriftspråk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Minoritetsspråk: 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/>
              <a:t>Samisk har særstilling fordi det er </a:t>
            </a:r>
            <a:r>
              <a:rPr lang="nb-NO" sz="2000" dirty="0" err="1"/>
              <a:t>eit</a:t>
            </a:r>
            <a:r>
              <a:rPr lang="nb-NO" sz="2000" dirty="0"/>
              <a:t> urfolksspråk</a:t>
            </a:r>
          </a:p>
          <a:p>
            <a:pPr marL="914400" lvl="0" indent="-419096">
              <a:buClr>
                <a:srgbClr val="000000"/>
              </a:buClr>
              <a:buSzPct val="166666"/>
              <a:buFont typeface="Arial"/>
            </a:pPr>
            <a:r>
              <a:rPr lang="nb-NO" sz="2000" dirty="0"/>
              <a:t>Nasjonale minoritetsspråk</a:t>
            </a:r>
          </a:p>
          <a:p>
            <a:pPr marL="1333496" lvl="1" indent="-342900">
              <a:buSzPct val="80000"/>
            </a:pPr>
            <a:r>
              <a:rPr lang="nb-NO" sz="2000" dirty="0"/>
              <a:t>kvensk </a:t>
            </a:r>
          </a:p>
          <a:p>
            <a:pPr marL="1333496" lvl="1" indent="-342900">
              <a:buSzPct val="80000"/>
            </a:pPr>
            <a:r>
              <a:rPr lang="nb-NO" sz="2000" dirty="0"/>
              <a:t>romanes		</a:t>
            </a:r>
            <a:r>
              <a:rPr lang="nb-NO" sz="2000" dirty="0" err="1"/>
              <a:t>minoritetar</a:t>
            </a:r>
            <a:r>
              <a:rPr lang="nb-NO" sz="2000" dirty="0"/>
              <a:t> som har </a:t>
            </a:r>
            <a:r>
              <a:rPr lang="nb-NO" sz="2000" dirty="0" err="1"/>
              <a:t>vore</a:t>
            </a:r>
            <a:r>
              <a:rPr lang="nb-NO" sz="2000" dirty="0"/>
              <a:t> i </a:t>
            </a:r>
            <a:r>
              <a:rPr lang="nb-NO" sz="2000" dirty="0" err="1"/>
              <a:t>Noreg</a:t>
            </a:r>
            <a:endParaRPr lang="nb-NO" sz="2000" dirty="0"/>
          </a:p>
          <a:p>
            <a:pPr marL="1333496" lvl="1" indent="-342900">
              <a:buSzPct val="80000"/>
            </a:pPr>
            <a:r>
              <a:rPr lang="nb-NO" sz="2000" dirty="0"/>
              <a:t>norsk romani		i </a:t>
            </a:r>
            <a:r>
              <a:rPr lang="nb-NO" sz="2000" dirty="0" err="1"/>
              <a:t>fleire</a:t>
            </a:r>
            <a:r>
              <a:rPr lang="nb-NO" sz="2000" dirty="0"/>
              <a:t> hundre år. Språka </a:t>
            </a:r>
          </a:p>
          <a:p>
            <a:pPr marL="13716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/>
              <a:t>jiddisk		har få </a:t>
            </a:r>
            <a:r>
              <a:rPr lang="nb-NO" sz="2000" dirty="0" err="1"/>
              <a:t>brukarar</a:t>
            </a:r>
            <a:endParaRPr lang="nb-NO" sz="2000" dirty="0"/>
          </a:p>
          <a:p>
            <a:pPr marL="13716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 sz="2000" dirty="0"/>
              <a:t>norsk </a:t>
            </a:r>
            <a:r>
              <a:rPr lang="nb-NO" sz="2000" dirty="0" err="1"/>
              <a:t>teiknspråk</a:t>
            </a:r>
            <a:endParaRPr lang="nb-NO" sz="2000" dirty="0"/>
          </a:p>
          <a:p>
            <a:pPr lvl="0"/>
            <a:endParaRPr lang="nb-NO" dirty="0"/>
          </a:p>
        </p:txBody>
      </p:sp>
      <p:sp>
        <p:nvSpPr>
          <p:cNvPr id="4" name="Shape 55"/>
          <p:cNvSpPr/>
          <p:nvPr/>
        </p:nvSpPr>
        <p:spPr>
          <a:xfrm>
            <a:off x="3733800" y="3810000"/>
            <a:ext cx="330903" cy="13385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5400000"/>
              <a:gd name="f10" fmla="val 8333"/>
              <a:gd name="f11" fmla="val 50000"/>
              <a:gd name="f12" fmla="+- 0 0 -180"/>
              <a:gd name="f13" fmla="+- 0 0 -270"/>
              <a:gd name="f14" fmla="+- 0 0 -360"/>
              <a:gd name="f15" fmla="abs f4"/>
              <a:gd name="f16" fmla="abs f5"/>
              <a:gd name="f17" fmla="abs f6"/>
              <a:gd name="f18" fmla="+- 2700000 f1 0"/>
              <a:gd name="f19" fmla="*/ f12 f0 1"/>
              <a:gd name="f20" fmla="*/ f13 f0 1"/>
              <a:gd name="f21" fmla="*/ f14 f0 1"/>
              <a:gd name="f22" fmla="?: f15 f4 1"/>
              <a:gd name="f23" fmla="?: f16 f5 1"/>
              <a:gd name="f24" fmla="?: f17 f6 1"/>
              <a:gd name="f25" fmla="+- f18 0 f1"/>
              <a:gd name="f26" fmla="*/ f19 1 f3"/>
              <a:gd name="f27" fmla="*/ f20 1 f3"/>
              <a:gd name="f28" fmla="*/ f21 1 f3"/>
              <a:gd name="f29" fmla="*/ f22 1 21600"/>
              <a:gd name="f30" fmla="*/ f23 1 21600"/>
              <a:gd name="f31" fmla="*/ 21600 f22 1"/>
              <a:gd name="f32" fmla="*/ 21600 f23 1"/>
              <a:gd name="f33" fmla="+- f25 f1 0"/>
              <a:gd name="f34" fmla="+- f26 0 f1"/>
              <a:gd name="f35" fmla="+- f27 0 f1"/>
              <a:gd name="f36" fmla="+- f28 0 f1"/>
              <a:gd name="f37" fmla="min f30 f29"/>
              <a:gd name="f38" fmla="*/ f31 1 f24"/>
              <a:gd name="f39" fmla="*/ f32 1 f24"/>
              <a:gd name="f40" fmla="*/ f33 f8 1"/>
              <a:gd name="f41" fmla="val f38"/>
              <a:gd name="f42" fmla="val f39"/>
              <a:gd name="f43" fmla="*/ f40 1 f0"/>
              <a:gd name="f44" fmla="*/ f7 f37 1"/>
              <a:gd name="f45" fmla="+- f42 0 f7"/>
              <a:gd name="f46" fmla="+- f41 0 f7"/>
              <a:gd name="f47" fmla="+- 0 0 f43"/>
              <a:gd name="f48" fmla="*/ f41 f37 1"/>
              <a:gd name="f49" fmla="*/ f42 f37 1"/>
              <a:gd name="f50" fmla="*/ f46 1 2"/>
              <a:gd name="f51" fmla="min f46 f45"/>
              <a:gd name="f52" fmla="*/ f45 f11 1"/>
              <a:gd name="f53" fmla="+- 0 0 f47"/>
              <a:gd name="f54" fmla="+- f7 f50 0"/>
              <a:gd name="f55" fmla="*/ f51 f10 1"/>
              <a:gd name="f56" fmla="*/ f52 1 100000"/>
              <a:gd name="f57" fmla="*/ f53 f0 1"/>
              <a:gd name="f58" fmla="*/ f50 f37 1"/>
              <a:gd name="f59" fmla="*/ f55 1 100000"/>
              <a:gd name="f60" fmla="*/ f57 1 f8"/>
              <a:gd name="f61" fmla="*/ f54 f37 1"/>
              <a:gd name="f62" fmla="*/ f56 f37 1"/>
              <a:gd name="f63" fmla="+- f56 0 f59"/>
              <a:gd name="f64" fmla="+- f42 0 f59"/>
              <a:gd name="f65" fmla="+- f60 0 f1"/>
              <a:gd name="f66" fmla="*/ f59 f37 1"/>
              <a:gd name="f67" fmla="cos 1 f65"/>
              <a:gd name="f68" fmla="sin 1 f65"/>
              <a:gd name="f69" fmla="*/ f63 f37 1"/>
              <a:gd name="f70" fmla="*/ f64 f37 1"/>
              <a:gd name="f71" fmla="+- 0 0 f67"/>
              <a:gd name="f72" fmla="+- 0 0 f68"/>
              <a:gd name="f73" fmla="+- 0 0 f71"/>
              <a:gd name="f74" fmla="+- 0 0 f72"/>
              <a:gd name="f75" fmla="val f73"/>
              <a:gd name="f76" fmla="val f74"/>
              <a:gd name="f77" fmla="*/ f75 f50 1"/>
              <a:gd name="f78" fmla="*/ f76 f59 1"/>
              <a:gd name="f79" fmla="+- f7 f77 0"/>
              <a:gd name="f80" fmla="+- f59 0 f78"/>
              <a:gd name="f81" fmla="+- f42 f78 0"/>
              <a:gd name="f82" fmla="+- f81 0 f59"/>
              <a:gd name="f83" fmla="*/ f80 f37 1"/>
              <a:gd name="f84" fmla="*/ f79 f37 1"/>
              <a:gd name="f85" fmla="*/ f82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4">
                <a:pos x="f44" y="f44"/>
              </a:cxn>
              <a:cxn ang="f35">
                <a:pos x="f48" y="f62"/>
              </a:cxn>
              <a:cxn ang="f36">
                <a:pos x="f44" y="f49"/>
              </a:cxn>
            </a:cxnLst>
            <a:rect l="f44" t="f83" r="f84" b="f85"/>
            <a:pathLst>
              <a:path stroke="0">
                <a:moveTo>
                  <a:pt x="f44" y="f44"/>
                </a:moveTo>
                <a:arcTo wR="f58" hR="f66" stAng="f2" swAng="f1"/>
                <a:lnTo>
                  <a:pt x="f61" y="f69"/>
                </a:lnTo>
                <a:arcTo wR="f58" hR="f66" stAng="f0" swAng="f9"/>
                <a:arcTo wR="f58" hR="f66" stAng="f2" swAng="f9"/>
                <a:lnTo>
                  <a:pt x="f61" y="f70"/>
                </a:lnTo>
                <a:arcTo wR="f58" hR="f66" stAng="f7" swAng="f1"/>
                <a:close/>
              </a:path>
              <a:path fill="none">
                <a:moveTo>
                  <a:pt x="f44" y="f44"/>
                </a:moveTo>
                <a:arcTo wR="f58" hR="f66" stAng="f2" swAng="f1"/>
                <a:lnTo>
                  <a:pt x="f61" y="f69"/>
                </a:lnTo>
                <a:arcTo wR="f58" hR="f66" stAng="f0" swAng="f9"/>
                <a:arcTo wR="f58" hR="f66" stAng="f2" swAng="f9"/>
                <a:lnTo>
                  <a:pt x="f61" y="f70"/>
                </a:lnTo>
                <a:arcTo wR="f58" hR="f66" stAng="f7" swAng="f1"/>
              </a:path>
            </a:pathLst>
          </a:custGeom>
          <a:noFill/>
          <a:ln w="19046">
            <a:solidFill>
              <a:srgbClr val="1F497D"/>
            </a:solidFill>
            <a:prstDash val="solid"/>
            <a:round/>
          </a:ln>
        </p:spPr>
        <p:txBody>
          <a:bodyPr vert="horz" wrap="square" lIns="91421" tIns="91421" rIns="91421" bIns="91421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/>
              <a:t>	Dei største innvandra folkegruppene i Noreg kjem frå (i rekkefølge): </a:t>
            </a:r>
          </a:p>
          <a:p>
            <a:pPr lvl="0">
              <a:buNone/>
            </a:pPr>
            <a:r>
              <a:rPr lang="nb-NO"/>
              <a:t>	</a:t>
            </a:r>
          </a:p>
          <a:p>
            <a:pPr lvl="0">
              <a:buNone/>
            </a:pPr>
            <a:r>
              <a:rPr lang="nb-NO"/>
              <a:t>	Polen, Sverige, Pakistan, Somalia, Irak, Tyskland, Litauen, Vietnam, Danmark, Iran og Russland</a:t>
            </a:r>
          </a:p>
        </p:txBody>
      </p:sp>
      <p:sp>
        <p:nvSpPr>
          <p:cNvPr id="3" name="Shape 61"/>
          <p:cNvSpPr txBox="1"/>
          <p:nvPr/>
        </p:nvSpPr>
        <p:spPr>
          <a:xfrm>
            <a:off x="676774" y="631649"/>
            <a:ext cx="7519796" cy="108270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4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Innvandra språk i dag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6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Ulike former for fleirspråklegheit</a:t>
            </a:r>
          </a:p>
        </p:txBody>
      </p:sp>
      <p:sp>
        <p:nvSpPr>
          <p:cNvPr id="3" name="Shape 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Innvandra </a:t>
            </a:r>
            <a:r>
              <a:rPr lang="nb-NO" dirty="0" err="1"/>
              <a:t>fleirspråklegheit</a:t>
            </a:r>
            <a:r>
              <a:rPr lang="nb-NO" dirty="0"/>
              <a:t> </a:t>
            </a:r>
            <a:r>
              <a:rPr lang="nb-NO" dirty="0" smtClean="0"/>
              <a:t>→ </a:t>
            </a:r>
            <a:r>
              <a:rPr lang="nb-NO" dirty="0"/>
              <a:t>folk som </a:t>
            </a:r>
            <a:r>
              <a:rPr lang="nb-NO" dirty="0" err="1"/>
              <a:t>flyttar</a:t>
            </a:r>
            <a:r>
              <a:rPr lang="nb-NO" dirty="0"/>
              <a:t> til nytt land og lærer nytt språk</a:t>
            </a:r>
          </a:p>
          <a:p>
            <a:pPr marL="38103" lvl="0" indent="0">
              <a:buNone/>
            </a:pPr>
            <a:endParaRPr lang="nb-NO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Akademisk </a:t>
            </a:r>
            <a:r>
              <a:rPr lang="nb-NO" dirty="0" err="1"/>
              <a:t>fleirspråklegheit</a:t>
            </a:r>
            <a:r>
              <a:rPr lang="nb-NO" dirty="0"/>
              <a:t> </a:t>
            </a:r>
            <a:r>
              <a:rPr lang="nb-NO" dirty="0" smtClean="0"/>
              <a:t>→ </a:t>
            </a:r>
            <a:r>
              <a:rPr lang="nb-NO" dirty="0" err="1"/>
              <a:t>framandspråk</a:t>
            </a:r>
            <a:r>
              <a:rPr lang="nb-NO" dirty="0"/>
              <a:t> vi lærer på </a:t>
            </a:r>
            <a:r>
              <a:rPr lang="nb-NO" dirty="0" err="1"/>
              <a:t>skulen</a:t>
            </a:r>
            <a:endParaRPr lang="nb-NO" dirty="0"/>
          </a:p>
          <a:p>
            <a:pPr marL="38103" lvl="0" indent="0">
              <a:buNone/>
            </a:pPr>
            <a:endParaRPr lang="nb-NO" dirty="0"/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 dirty="0"/>
              <a:t>Innfødd </a:t>
            </a:r>
            <a:r>
              <a:rPr lang="nb-NO" dirty="0" err="1"/>
              <a:t>fleirspråklegheit</a:t>
            </a:r>
            <a:r>
              <a:rPr lang="nb-NO" dirty="0"/>
              <a:t> </a:t>
            </a:r>
            <a:r>
              <a:rPr lang="nb-NO" dirty="0" smtClean="0"/>
              <a:t>→ </a:t>
            </a:r>
            <a:r>
              <a:rPr lang="nb-NO" dirty="0"/>
              <a:t>situasjonen for f.eks. </a:t>
            </a:r>
            <a:r>
              <a:rPr lang="nb-NO" dirty="0" err="1"/>
              <a:t>dei</a:t>
            </a:r>
            <a:r>
              <a:rPr lang="nb-NO" dirty="0"/>
              <a:t> fleste </a:t>
            </a:r>
            <a:r>
              <a:rPr lang="nb-NO" dirty="0" err="1"/>
              <a:t>samisktalande</a:t>
            </a:r>
            <a:r>
              <a:rPr lang="nb-NO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dirty="0" err="1"/>
              <a:t>Språkleg</a:t>
            </a:r>
            <a:r>
              <a:rPr lang="nb-NO" dirty="0"/>
              <a:t> rikdom </a:t>
            </a:r>
            <a:r>
              <a:rPr lang="nb-NO" dirty="0" smtClean="0"/>
              <a:t>→ </a:t>
            </a:r>
            <a:r>
              <a:rPr lang="nb-NO" dirty="0"/>
              <a:t>betre læring</a:t>
            </a:r>
          </a:p>
        </p:txBody>
      </p:sp>
      <p:sp>
        <p:nvSpPr>
          <p:cNvPr id="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Tidleg læring av andre språk er positivt, lærer språk betre i ung alder 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Engelskundervisning frå 1.-klasse</a:t>
            </a:r>
          </a:p>
          <a:p>
            <a:pPr marL="457200" lvl="0" indent="-419096">
              <a:buClr>
                <a:srgbClr val="000000"/>
              </a:buClr>
              <a:buSzPct val="166666"/>
              <a:buFont typeface="Arial"/>
            </a:pPr>
            <a:r>
              <a:rPr lang="nb-NO"/>
              <a:t>Læring av språk tek ikkje opp plass i hjernen slik at det blir mindre plass til andre ting</a:t>
            </a:r>
          </a:p>
          <a:p>
            <a:pPr marL="914400" lvl="1" indent="-381003">
              <a:buClr>
                <a:srgbClr val="000000"/>
              </a:buClr>
              <a:buSzPct val="80000"/>
              <a:buFont typeface="Courier New"/>
              <a:buChar char="o"/>
            </a:pPr>
            <a:r>
              <a:rPr lang="nb-NO"/>
              <a:t>dette gjeld også mindre brukte språk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Intertekst_mal</Template>
  <TotalTime>15</TotalTime>
  <Words>623</Words>
  <Application>Microsoft Office PowerPoint</Application>
  <PresentationFormat>Skjermfremvisning (4:3)</PresentationFormat>
  <Paragraphs>110</Paragraphs>
  <Slides>18</Slides>
  <Notes>16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18</vt:i4>
      </vt:variant>
    </vt:vector>
  </HeadingPairs>
  <TitlesOfParts>
    <vt:vector size="22" baseType="lpstr">
      <vt:lpstr>Arial</vt:lpstr>
      <vt:lpstr>Calibri</vt:lpstr>
      <vt:lpstr>Courier New</vt:lpstr>
      <vt:lpstr>Intertekst_mal</vt:lpstr>
      <vt:lpstr>Kapittel 8 Språk i kontakt</vt:lpstr>
      <vt:lpstr>Tenk etter</vt:lpstr>
      <vt:lpstr>For 60 år sidan</vt:lpstr>
      <vt:lpstr>I dag</vt:lpstr>
      <vt:lpstr>Innvandring</vt:lpstr>
      <vt:lpstr>Språk i Noreg</vt:lpstr>
      <vt:lpstr>PowerPoint-presentasjon</vt:lpstr>
      <vt:lpstr>Ulike former for fleirspråklegheit</vt:lpstr>
      <vt:lpstr>Språkleg rikdom → betre læring</vt:lpstr>
      <vt:lpstr>Utvidar kapasiteten </vt:lpstr>
      <vt:lpstr>Du - ein fleirspråkleg person</vt:lpstr>
      <vt:lpstr>Maktforhold mellom språk</vt:lpstr>
      <vt:lpstr>Språkleg konkurranse</vt:lpstr>
      <vt:lpstr>Språkskifte frå nynorsk til bokmål</vt:lpstr>
      <vt:lpstr>Ein norsk multietnolekt</vt:lpstr>
      <vt:lpstr>Språk og yrkesgrupper</vt:lpstr>
      <vt:lpstr>Engelsk i oljebransjen</vt:lpstr>
      <vt:lpstr>PowerPoint-presentasjon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Malgorzata Golinska</cp:lastModifiedBy>
  <cp:revision>5</cp:revision>
  <dcterms:created xsi:type="dcterms:W3CDTF">2013-08-09T07:51:16Z</dcterms:created>
  <dcterms:modified xsi:type="dcterms:W3CDTF">2016-01-22T06:50:00Z</dcterms:modified>
</cp:coreProperties>
</file>