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2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5" r:id="rId15"/>
    <p:sldId id="276" r:id="rId16"/>
    <p:sldId id="277" r:id="rId17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E4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396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BE16E-D669-4F0C-A2D8-7295E08118C1}" type="datetimeFigureOut">
              <a:rPr lang="pl-PL" smtClean="0"/>
              <a:t>2016-01-22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B6472-E178-480B-BF85-527FF8A05F7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45655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BE16E-D669-4F0C-A2D8-7295E08118C1}" type="datetimeFigureOut">
              <a:rPr lang="pl-PL" smtClean="0"/>
              <a:t>2016-01-22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B6472-E178-480B-BF85-527FF8A05F7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57116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BE16E-D669-4F0C-A2D8-7295E08118C1}" type="datetimeFigureOut">
              <a:rPr lang="pl-PL" smtClean="0"/>
              <a:t>2016-01-22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B6472-E178-480B-BF85-527FF8A05F7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65477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BE16E-D669-4F0C-A2D8-7295E08118C1}" type="datetimeFigureOut">
              <a:rPr lang="pl-PL" smtClean="0"/>
              <a:t>2016-01-22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B6472-E178-480B-BF85-527FF8A05F7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886531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BE16E-D669-4F0C-A2D8-7295E08118C1}" type="datetimeFigureOut">
              <a:rPr lang="pl-PL" smtClean="0"/>
              <a:t>2016-01-22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B6472-E178-480B-BF85-527FF8A05F7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3413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pl-PL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BE16E-D669-4F0C-A2D8-7295E08118C1}" type="datetimeFigureOut">
              <a:rPr lang="pl-PL" smtClean="0"/>
              <a:t>2016-01-22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B6472-E178-480B-BF85-527FF8A05F7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709108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BE16E-D669-4F0C-A2D8-7295E08118C1}" type="datetimeFigureOut">
              <a:rPr lang="pl-PL" smtClean="0"/>
              <a:t>2016-01-22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B6472-E178-480B-BF85-527FF8A05F7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66122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BE16E-D669-4F0C-A2D8-7295E08118C1}" type="datetimeFigureOut">
              <a:rPr lang="pl-PL" smtClean="0"/>
              <a:t>2016-01-22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B6472-E178-480B-BF85-527FF8A05F7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57922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BE16E-D669-4F0C-A2D8-7295E08118C1}" type="datetimeFigureOut">
              <a:rPr lang="pl-PL" smtClean="0"/>
              <a:t>2016-01-22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B6472-E178-480B-BF85-527FF8A05F7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15249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BE16E-D669-4F0C-A2D8-7295E08118C1}" type="datetimeFigureOut">
              <a:rPr lang="pl-PL" smtClean="0"/>
              <a:t>2016-01-22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B6472-E178-480B-BF85-527FF8A05F7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70457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BE16E-D669-4F0C-A2D8-7295E08118C1}" type="datetimeFigureOut">
              <a:rPr lang="pl-PL" smtClean="0"/>
              <a:t>2016-01-22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B6472-E178-480B-BF85-527FF8A05F7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46559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9BE16E-D669-4F0C-A2D8-7295E08118C1}" type="datetimeFigureOut">
              <a:rPr lang="pl-PL" smtClean="0"/>
              <a:t>2016-01-22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4B6472-E178-480B-BF85-527FF8A05F7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44673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2" y="0"/>
            <a:ext cx="914083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9951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   </a:t>
            </a:r>
            <a:endParaRPr lang="pl-P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smtClean="0"/>
              <a:t>       </a:t>
            </a:r>
            <a:endParaRPr lang="pl-PL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838200" y="2282825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mtClean="0"/>
              <a:t>   </a:t>
            </a:r>
            <a:endParaRPr lang="pl-PL" dirty="0"/>
          </a:p>
        </p:txBody>
      </p:sp>
      <p:sp>
        <p:nvSpPr>
          <p:cNvPr id="4" name="TekstSylinder 3"/>
          <p:cNvSpPr txBox="1"/>
          <p:nvPr/>
        </p:nvSpPr>
        <p:spPr>
          <a:xfrm>
            <a:off x="838200" y="1196752"/>
            <a:ext cx="7622232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 startAt="3"/>
            </a:pPr>
            <a:r>
              <a:rPr lang="nn-NO" altLang="nb-NO" sz="2000" dirty="0" smtClean="0">
                <a:cs typeface="Times New Roman" panose="02020603050405020304" pitchFamily="18" charset="0"/>
              </a:rPr>
              <a:t>Skildre </a:t>
            </a:r>
            <a:r>
              <a:rPr lang="nn-NO" altLang="nb-NO" sz="2000" dirty="0">
                <a:cs typeface="Times New Roman" panose="02020603050405020304" pitchFamily="18" charset="0"/>
              </a:rPr>
              <a:t>ei tenkt framtid der språket har utvikla seg til ei blandingsform:</a:t>
            </a:r>
          </a:p>
          <a:p>
            <a:endParaRPr lang="nn-NO" altLang="nb-NO" sz="2000" dirty="0">
              <a:cs typeface="Times New Roman" panose="02020603050405020304" pitchFamily="18" charset="0"/>
            </a:endParaRPr>
          </a:p>
          <a:p>
            <a:r>
              <a:rPr lang="nn-NO" altLang="nb-NO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nn-NO" altLang="nb-NO" sz="2000" dirty="0">
                <a:cs typeface="Times New Roman" pitchFamily="18" charset="0"/>
              </a:rPr>
              <a:t>SOMTIIMS </a:t>
            </a:r>
            <a:r>
              <a:rPr lang="nn-NO" altLang="nb-NO" sz="2000" dirty="0" err="1">
                <a:cs typeface="Times New Roman" pitchFamily="18" charset="0"/>
              </a:rPr>
              <a:t>aig</a:t>
            </a:r>
            <a:r>
              <a:rPr lang="nn-NO" altLang="nb-NO" sz="2000" dirty="0">
                <a:cs typeface="Times New Roman" pitchFamily="18" charset="0"/>
              </a:rPr>
              <a:t> </a:t>
            </a:r>
            <a:r>
              <a:rPr lang="nn-NO" altLang="nb-NO" sz="2000" dirty="0" err="1">
                <a:cs typeface="Times New Roman" pitchFamily="18" charset="0"/>
              </a:rPr>
              <a:t>find</a:t>
            </a:r>
            <a:r>
              <a:rPr lang="nn-NO" altLang="nb-NO" sz="2000" dirty="0">
                <a:cs typeface="Times New Roman" pitchFamily="18" charset="0"/>
              </a:rPr>
              <a:t> og </a:t>
            </a:r>
            <a:r>
              <a:rPr lang="nn-NO" altLang="nb-NO" sz="2000" dirty="0" err="1">
                <a:cs typeface="Times New Roman" pitchFamily="18" charset="0"/>
              </a:rPr>
              <a:t>seer</a:t>
            </a:r>
            <a:r>
              <a:rPr lang="nn-NO" altLang="nb-NO" sz="2000" dirty="0">
                <a:cs typeface="Times New Roman" pitchFamily="18" charset="0"/>
              </a:rPr>
              <a:t> an min </a:t>
            </a:r>
            <a:r>
              <a:rPr lang="nn-NO" altLang="nb-NO" sz="2000" dirty="0" err="1">
                <a:cs typeface="Times New Roman" pitchFamily="18" charset="0"/>
              </a:rPr>
              <a:t>screen</a:t>
            </a:r>
            <a:r>
              <a:rPr lang="nn-NO" altLang="nb-NO" sz="2000" dirty="0">
                <a:cs typeface="Times New Roman" pitchFamily="18" charset="0"/>
              </a:rPr>
              <a:t>,</a:t>
            </a:r>
          </a:p>
          <a:p>
            <a:r>
              <a:rPr lang="nn-NO" altLang="nb-NO" sz="2000" dirty="0">
                <a:cs typeface="Times New Roman" pitchFamily="18" charset="0"/>
              </a:rPr>
              <a:t>	ser an </a:t>
            </a:r>
            <a:r>
              <a:rPr lang="nn-NO" altLang="nb-NO" sz="2000" dirty="0" err="1">
                <a:cs typeface="Times New Roman" pitchFamily="18" charset="0"/>
              </a:rPr>
              <a:t>regio</a:t>
            </a:r>
            <a:r>
              <a:rPr lang="nn-NO" altLang="nb-NO" sz="2000" dirty="0">
                <a:cs typeface="Times New Roman" pitchFamily="18" charset="0"/>
              </a:rPr>
              <a:t> </a:t>
            </a:r>
            <a:r>
              <a:rPr lang="nn-NO" altLang="nb-NO" sz="2000" dirty="0" err="1">
                <a:cs typeface="Times New Roman" pitchFamily="18" charset="0"/>
              </a:rPr>
              <a:t>Norwg</a:t>
            </a:r>
            <a:r>
              <a:rPr lang="nn-NO" altLang="nb-NO" sz="2000" dirty="0">
                <a:cs typeface="Times New Roman" pitchFamily="18" charset="0"/>
              </a:rPr>
              <a:t>-West,</a:t>
            </a:r>
          </a:p>
          <a:p>
            <a:r>
              <a:rPr lang="nn-NO" altLang="nb-NO" sz="2000" dirty="0">
                <a:cs typeface="Times New Roman" pitchFamily="18" charset="0"/>
              </a:rPr>
              <a:t>	</a:t>
            </a:r>
            <a:r>
              <a:rPr lang="nn-NO" altLang="nb-NO" sz="2000" dirty="0" err="1">
                <a:cs typeface="Times New Roman" pitchFamily="18" charset="0"/>
              </a:rPr>
              <a:t>picts</a:t>
            </a:r>
            <a:r>
              <a:rPr lang="nn-NO" altLang="nb-NO" sz="2000" dirty="0">
                <a:cs typeface="Times New Roman" pitchFamily="18" charset="0"/>
              </a:rPr>
              <a:t> </a:t>
            </a:r>
            <a:r>
              <a:rPr lang="nn-NO" altLang="nb-NO" sz="2000" dirty="0" err="1">
                <a:cs typeface="Times New Roman" pitchFamily="18" charset="0"/>
              </a:rPr>
              <a:t>takat</a:t>
            </a:r>
            <a:r>
              <a:rPr lang="nn-NO" altLang="nb-NO" sz="2000" dirty="0">
                <a:cs typeface="Times New Roman" pitchFamily="18" charset="0"/>
              </a:rPr>
              <a:t> </a:t>
            </a:r>
            <a:r>
              <a:rPr lang="nn-NO" altLang="nb-NO" sz="2000" dirty="0" err="1">
                <a:cs typeface="Times New Roman" pitchFamily="18" charset="0"/>
              </a:rPr>
              <a:t>fra</a:t>
            </a:r>
            <a:r>
              <a:rPr lang="nn-NO" altLang="nb-NO" sz="2000" dirty="0">
                <a:cs typeface="Times New Roman" pitchFamily="18" charset="0"/>
              </a:rPr>
              <a:t> </a:t>
            </a:r>
            <a:r>
              <a:rPr lang="nn-NO" altLang="nb-NO" sz="2000" dirty="0" err="1">
                <a:cs typeface="Times New Roman" pitchFamily="18" charset="0"/>
              </a:rPr>
              <a:t>ovfen</a:t>
            </a:r>
            <a:r>
              <a:rPr lang="nn-NO" altLang="nb-NO" sz="2000" dirty="0">
                <a:cs typeface="Times New Roman" pitchFamily="18" charset="0"/>
              </a:rPr>
              <a:t>,</a:t>
            </a:r>
          </a:p>
          <a:p>
            <a:r>
              <a:rPr lang="nn-NO" altLang="nb-NO" sz="2000" dirty="0">
                <a:cs typeface="Times New Roman" pitchFamily="18" charset="0"/>
              </a:rPr>
              <a:t>	</a:t>
            </a:r>
            <a:r>
              <a:rPr lang="nn-NO" altLang="nb-NO" sz="2000" dirty="0" err="1">
                <a:cs typeface="Times New Roman" pitchFamily="18" charset="0"/>
              </a:rPr>
              <a:t>seer</a:t>
            </a:r>
            <a:r>
              <a:rPr lang="nn-NO" altLang="nb-NO" sz="2000" dirty="0">
                <a:cs typeface="Times New Roman" pitchFamily="18" charset="0"/>
              </a:rPr>
              <a:t> all </a:t>
            </a:r>
            <a:r>
              <a:rPr lang="nn-NO" altLang="nb-NO" sz="2000" dirty="0" err="1">
                <a:cs typeface="Times New Roman" pitchFamily="18" charset="0"/>
              </a:rPr>
              <a:t>ljus</a:t>
            </a:r>
            <a:r>
              <a:rPr lang="nn-NO" altLang="nb-NO" sz="2000" dirty="0">
                <a:cs typeface="Times New Roman" pitchFamily="18" charset="0"/>
              </a:rPr>
              <a:t> om natt, </a:t>
            </a:r>
            <a:r>
              <a:rPr lang="nn-NO" altLang="nb-NO" sz="2000" dirty="0" err="1">
                <a:cs typeface="Times New Roman" pitchFamily="18" charset="0"/>
              </a:rPr>
              <a:t>spots</a:t>
            </a:r>
            <a:r>
              <a:rPr lang="nn-NO" altLang="nb-NO" sz="2000" dirty="0">
                <a:cs typeface="Times New Roman" pitchFamily="18" charset="0"/>
              </a:rPr>
              <a:t> </a:t>
            </a:r>
            <a:r>
              <a:rPr lang="nn-NO" altLang="nb-NO" sz="2000" dirty="0" err="1">
                <a:cs typeface="Times New Roman" pitchFamily="18" charset="0"/>
              </a:rPr>
              <a:t>eftr</a:t>
            </a:r>
            <a:r>
              <a:rPr lang="nn-NO" altLang="nb-NO" sz="2000" dirty="0">
                <a:cs typeface="Times New Roman" pitchFamily="18" charset="0"/>
              </a:rPr>
              <a:t> </a:t>
            </a:r>
            <a:r>
              <a:rPr lang="nn-NO" altLang="nb-NO" sz="2000" dirty="0" err="1">
                <a:cs typeface="Times New Roman" pitchFamily="18" charset="0"/>
              </a:rPr>
              <a:t>spots</a:t>
            </a:r>
            <a:endParaRPr lang="nn-NO" altLang="nb-NO" sz="2000" dirty="0">
              <a:cs typeface="Times New Roman" pitchFamily="18" charset="0"/>
            </a:endParaRPr>
          </a:p>
          <a:p>
            <a:r>
              <a:rPr lang="nn-NO" altLang="nb-NO" sz="2000" dirty="0">
                <a:cs typeface="Times New Roman" pitchFamily="18" charset="0"/>
              </a:rPr>
              <a:t>	so </a:t>
            </a:r>
            <a:r>
              <a:rPr lang="nn-NO" altLang="nb-NO" sz="2000" dirty="0" err="1">
                <a:cs typeface="Times New Roman" pitchFamily="18" charset="0"/>
              </a:rPr>
              <a:t>tait</a:t>
            </a:r>
            <a:r>
              <a:rPr lang="nn-NO" altLang="nb-NO" sz="2000" dirty="0">
                <a:cs typeface="Times New Roman" pitchFamily="18" charset="0"/>
              </a:rPr>
              <a:t> og </a:t>
            </a:r>
            <a:r>
              <a:rPr lang="nn-NO" altLang="nb-NO" sz="2000" dirty="0" err="1">
                <a:cs typeface="Times New Roman" pitchFamily="18" charset="0"/>
              </a:rPr>
              <a:t>komplex</a:t>
            </a:r>
            <a:r>
              <a:rPr lang="nn-NO" altLang="nb-NO" sz="2000" dirty="0">
                <a:cs typeface="Times New Roman" pitchFamily="18" charset="0"/>
              </a:rPr>
              <a:t>, </a:t>
            </a:r>
            <a:r>
              <a:rPr lang="nn-NO" altLang="nb-NO" sz="2000" dirty="0" err="1">
                <a:cs typeface="Times New Roman" pitchFamily="18" charset="0"/>
              </a:rPr>
              <a:t>fra</a:t>
            </a:r>
            <a:r>
              <a:rPr lang="nn-NO" altLang="nb-NO" sz="2000" dirty="0">
                <a:cs typeface="Times New Roman" pitchFamily="18" charset="0"/>
              </a:rPr>
              <a:t> </a:t>
            </a:r>
            <a:r>
              <a:rPr lang="nn-NO" altLang="nb-NO" sz="2000" dirty="0" err="1">
                <a:cs typeface="Times New Roman" pitchFamily="18" charset="0"/>
              </a:rPr>
              <a:t>Krisand</a:t>
            </a:r>
            <a:r>
              <a:rPr lang="nn-NO" altLang="nb-NO" sz="2000" dirty="0">
                <a:cs typeface="Times New Roman" pitchFamily="18" charset="0"/>
              </a:rPr>
              <a:t> til </a:t>
            </a:r>
            <a:r>
              <a:rPr lang="nn-NO" altLang="nb-NO" sz="2000" dirty="0" err="1">
                <a:cs typeface="Times New Roman" pitchFamily="18" charset="0"/>
              </a:rPr>
              <a:t>Bergn</a:t>
            </a:r>
            <a:r>
              <a:rPr lang="nn-NO" altLang="nb-NO" sz="2000" dirty="0">
                <a:cs typeface="Times New Roman" pitchFamily="18" charset="0"/>
              </a:rPr>
              <a:t>.</a:t>
            </a:r>
          </a:p>
          <a:p>
            <a:r>
              <a:rPr lang="nn-NO" altLang="nb-NO" sz="2000" dirty="0">
                <a:cs typeface="Times New Roman" pitchFamily="18" charset="0"/>
              </a:rPr>
              <a:t>	SPOTS </a:t>
            </a:r>
            <a:r>
              <a:rPr lang="nn-NO" altLang="nb-NO" sz="2000" dirty="0" err="1">
                <a:cs typeface="Times New Roman" pitchFamily="18" charset="0"/>
              </a:rPr>
              <a:t>af</a:t>
            </a:r>
            <a:r>
              <a:rPr lang="nn-NO" altLang="nb-NO" sz="2000" dirty="0">
                <a:cs typeface="Times New Roman" pitchFamily="18" charset="0"/>
              </a:rPr>
              <a:t> </a:t>
            </a:r>
            <a:r>
              <a:rPr lang="nn-NO" altLang="nb-NO" sz="2000" dirty="0" err="1">
                <a:cs typeface="Times New Roman" pitchFamily="18" charset="0"/>
              </a:rPr>
              <a:t>ljus</a:t>
            </a:r>
            <a:r>
              <a:rPr lang="nn-NO" altLang="nb-NO" sz="2000" dirty="0">
                <a:cs typeface="Times New Roman" pitchFamily="18" charset="0"/>
              </a:rPr>
              <a:t> i ein sigd,</a:t>
            </a:r>
          </a:p>
          <a:p>
            <a:r>
              <a:rPr lang="nn-NO" altLang="nb-NO" sz="2000" dirty="0">
                <a:cs typeface="Times New Roman" pitchFamily="18" charset="0"/>
              </a:rPr>
              <a:t>	som om all saman </a:t>
            </a:r>
            <a:r>
              <a:rPr lang="nn-NO" altLang="nb-NO" sz="2000" dirty="0" err="1">
                <a:cs typeface="Times New Roman" pitchFamily="18" charset="0"/>
              </a:rPr>
              <a:t>hengr</a:t>
            </a:r>
            <a:r>
              <a:rPr lang="nn-NO" altLang="nb-NO" sz="2000" dirty="0">
                <a:cs typeface="Times New Roman" pitchFamily="18" charset="0"/>
              </a:rPr>
              <a:t>. EIN sigd</a:t>
            </a:r>
          </a:p>
          <a:p>
            <a:r>
              <a:rPr lang="nn-NO" altLang="nb-NO" sz="2000" dirty="0">
                <a:cs typeface="Times New Roman" pitchFamily="18" charset="0"/>
              </a:rPr>
              <a:t>	klar til </a:t>
            </a:r>
            <a:r>
              <a:rPr lang="nn-NO" altLang="nb-NO" sz="2000" dirty="0" err="1">
                <a:cs typeface="Times New Roman" pitchFamily="18" charset="0"/>
              </a:rPr>
              <a:t>ou</a:t>
            </a:r>
            <a:r>
              <a:rPr lang="nn-NO" altLang="nb-NO" sz="2000" dirty="0">
                <a:cs typeface="Times New Roman" pitchFamily="18" charset="0"/>
              </a:rPr>
              <a:t> </a:t>
            </a:r>
            <a:r>
              <a:rPr lang="nn-NO" altLang="nb-NO" sz="2000" dirty="0" err="1">
                <a:cs typeface="Times New Roman" pitchFamily="18" charset="0"/>
              </a:rPr>
              <a:t>skera</a:t>
            </a:r>
            <a:r>
              <a:rPr lang="nn-NO" altLang="nb-NO" sz="2000" dirty="0">
                <a:cs typeface="Times New Roman" pitchFamily="18" charset="0"/>
              </a:rPr>
              <a:t> </a:t>
            </a:r>
            <a:r>
              <a:rPr lang="nn-NO" altLang="nb-NO" sz="2000" dirty="0" err="1">
                <a:cs typeface="Times New Roman" pitchFamily="18" charset="0"/>
              </a:rPr>
              <a:t>gennom</a:t>
            </a:r>
            <a:r>
              <a:rPr lang="nn-NO" altLang="nb-NO" sz="2000" dirty="0">
                <a:cs typeface="Times New Roman" pitchFamily="18" charset="0"/>
              </a:rPr>
              <a:t> all materie</a:t>
            </a:r>
          </a:p>
          <a:p>
            <a:r>
              <a:rPr lang="nn-NO" altLang="nb-NO" sz="2000" dirty="0">
                <a:cs typeface="Times New Roman" pitchFamily="18" charset="0"/>
              </a:rPr>
              <a:t>	og all human </a:t>
            </a:r>
            <a:r>
              <a:rPr lang="nn-NO" altLang="nb-NO" sz="2000" dirty="0" err="1">
                <a:cs typeface="Times New Roman" pitchFamily="18" charset="0"/>
              </a:rPr>
              <a:t>life</a:t>
            </a:r>
            <a:r>
              <a:rPr lang="nn-NO" altLang="nb-NO" sz="2000" dirty="0">
                <a:cs typeface="Times New Roman" pitchFamily="18" charset="0"/>
              </a:rPr>
              <a:t>.</a:t>
            </a:r>
          </a:p>
          <a:p>
            <a:endParaRPr lang="nn-NO" altLang="nb-NO" dirty="0">
              <a:cs typeface="Times New Roman" pitchFamily="18" charset="0"/>
            </a:endParaRPr>
          </a:p>
          <a:p>
            <a:pPr algn="r"/>
            <a:r>
              <a:rPr lang="nn-NO" altLang="nb-NO" dirty="0">
                <a:cs typeface="Times New Roman" pitchFamily="18" charset="0"/>
              </a:rPr>
              <a:t>Øyvind Rimbereid: </a:t>
            </a:r>
            <a:r>
              <a:rPr lang="nn-NO" altLang="nb-NO" i="1" dirty="0">
                <a:cs typeface="Times New Roman" pitchFamily="18" charset="0"/>
              </a:rPr>
              <a:t>Solaris korrigert </a:t>
            </a:r>
            <a:r>
              <a:rPr lang="nn-NO" altLang="nb-NO" dirty="0">
                <a:cs typeface="Times New Roman" pitchFamily="18" charset="0"/>
              </a:rPr>
              <a:t> (2004)</a:t>
            </a:r>
          </a:p>
          <a:p>
            <a:endParaRPr lang="nn-NO" dirty="0"/>
          </a:p>
        </p:txBody>
      </p:sp>
    </p:spTree>
    <p:extLst>
      <p:ext uri="{BB962C8B-B14F-4D97-AF65-F5344CB8AC3E}">
        <p14:creationId xmlns:p14="http://schemas.microsoft.com/office/powerpoint/2010/main" val="3144005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   </a:t>
            </a:r>
            <a:endParaRPr lang="pl-P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smtClean="0"/>
              <a:t>       </a:t>
            </a:r>
            <a:endParaRPr lang="pl-PL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838200" y="2282825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mtClean="0"/>
              <a:t>   </a:t>
            </a:r>
            <a:endParaRPr lang="pl-PL" dirty="0"/>
          </a:p>
        </p:txBody>
      </p:sp>
      <p:sp>
        <p:nvSpPr>
          <p:cNvPr id="4" name="TekstSylinder 3"/>
          <p:cNvSpPr txBox="1"/>
          <p:nvPr/>
        </p:nvSpPr>
        <p:spPr>
          <a:xfrm>
            <a:off x="1043608" y="1196752"/>
            <a:ext cx="712879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nb-NO" sz="2400" b="1" dirty="0"/>
              <a:t>Mytene</a:t>
            </a:r>
          </a:p>
          <a:p>
            <a:pPr>
              <a:defRPr/>
            </a:pPr>
            <a:endParaRPr lang="nb-NO" sz="2400" dirty="0"/>
          </a:p>
          <a:p>
            <a:pPr>
              <a:defRPr/>
            </a:pPr>
            <a:r>
              <a:rPr lang="nb-NO" sz="2400" dirty="0"/>
              <a:t>«Nasjonal identitet er ikke bare verdier. Det er også myter, fortellinger fra vår historie vi bruker for å forstå og definere oss selv (…) Jeg vil nevne fire hendelser fra norsk historie, som jeg har plukket ut fordi de har én ting til felles</a:t>
            </a:r>
            <a:r>
              <a:rPr lang="nb-NO" sz="2400" dirty="0" smtClean="0"/>
              <a:t>.»</a:t>
            </a:r>
          </a:p>
          <a:p>
            <a:pPr>
              <a:defRPr/>
            </a:pPr>
            <a:endParaRPr lang="nb-NO" sz="2400" dirty="0"/>
          </a:p>
          <a:p>
            <a:pPr algn="r">
              <a:defRPr/>
            </a:pPr>
            <a:r>
              <a:rPr lang="nb-NO" sz="2400" dirty="0"/>
              <a:t>(Bjørn </a:t>
            </a:r>
            <a:r>
              <a:rPr lang="nb-NO" sz="2400" dirty="0" err="1"/>
              <a:t>Stærk</a:t>
            </a:r>
            <a:r>
              <a:rPr lang="nb-NO" sz="2400" dirty="0"/>
              <a:t>, Aftenposten 7.12.2011)</a:t>
            </a:r>
          </a:p>
          <a:p>
            <a:pPr>
              <a:defRPr/>
            </a:pPr>
            <a:endParaRPr lang="nb-NO" dirty="0"/>
          </a:p>
          <a:p>
            <a:endParaRPr lang="nn-NO" dirty="0"/>
          </a:p>
        </p:txBody>
      </p:sp>
    </p:spTree>
    <p:extLst>
      <p:ext uri="{BB962C8B-B14F-4D97-AF65-F5344CB8AC3E}">
        <p14:creationId xmlns:p14="http://schemas.microsoft.com/office/powerpoint/2010/main" val="3144005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   </a:t>
            </a:r>
            <a:endParaRPr lang="pl-P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smtClean="0"/>
              <a:t>       </a:t>
            </a:r>
            <a:endParaRPr lang="pl-PL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838200" y="2282825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mtClean="0"/>
              <a:t>   </a:t>
            </a:r>
            <a:endParaRPr lang="pl-PL" dirty="0"/>
          </a:p>
        </p:txBody>
      </p:sp>
      <p:sp>
        <p:nvSpPr>
          <p:cNvPr id="4" name="TekstSylinder 3"/>
          <p:cNvSpPr txBox="1"/>
          <p:nvPr/>
        </p:nvSpPr>
        <p:spPr>
          <a:xfrm>
            <a:off x="838200" y="1412776"/>
            <a:ext cx="747821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SzPct val="25000"/>
              <a:buFont typeface="Wingdings" charset="2"/>
              <a:buChar char="u"/>
              <a:defRPr/>
            </a:pPr>
            <a:r>
              <a:rPr lang="nb-NO" sz="2400" dirty="0" smtClean="0"/>
              <a:t>I </a:t>
            </a:r>
            <a:r>
              <a:rPr lang="nb-NO" sz="2400" dirty="0"/>
              <a:t>omtrent år 1000 seilte Leiv Eiriksson mot vest, og oppdaget Amerika.</a:t>
            </a:r>
          </a:p>
          <a:p>
            <a:pPr marL="285750" indent="-285750">
              <a:buSzPct val="25000"/>
              <a:buFont typeface="Wingdings" charset="2"/>
              <a:buChar char="u"/>
              <a:defRPr/>
            </a:pPr>
            <a:endParaRPr lang="nb-NO" sz="2400" dirty="0"/>
          </a:p>
          <a:p>
            <a:pPr marL="285750" indent="-285750">
              <a:buSzPct val="25000"/>
              <a:buFont typeface="Wingdings" charset="2"/>
              <a:buChar char="u"/>
              <a:defRPr/>
            </a:pPr>
            <a:r>
              <a:rPr lang="nb-NO" sz="2400" dirty="0" smtClean="0"/>
              <a:t>I </a:t>
            </a:r>
            <a:r>
              <a:rPr lang="nb-NO" sz="2400" dirty="0"/>
              <a:t>1809 sier Ibsen at Terje Vigen rodde til Danmark for å skaffe </a:t>
            </a:r>
            <a:r>
              <a:rPr lang="nb-NO" sz="2400" dirty="0" smtClean="0"/>
              <a:t>mat </a:t>
            </a:r>
            <a:r>
              <a:rPr lang="nb-NO" sz="2400" dirty="0"/>
              <a:t>til sin familie.</a:t>
            </a:r>
          </a:p>
          <a:p>
            <a:endParaRPr lang="nn-NO" sz="2400" dirty="0"/>
          </a:p>
          <a:p>
            <a:endParaRPr lang="nn-NO" dirty="0"/>
          </a:p>
        </p:txBody>
      </p:sp>
    </p:spTree>
    <p:extLst>
      <p:ext uri="{BB962C8B-B14F-4D97-AF65-F5344CB8AC3E}">
        <p14:creationId xmlns:p14="http://schemas.microsoft.com/office/powerpoint/2010/main" val="3144005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   </a:t>
            </a:r>
            <a:endParaRPr lang="pl-P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smtClean="0"/>
              <a:t>       </a:t>
            </a:r>
            <a:endParaRPr lang="pl-PL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838200" y="2282825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mtClean="0"/>
              <a:t>   </a:t>
            </a:r>
            <a:endParaRPr lang="pl-PL" dirty="0"/>
          </a:p>
        </p:txBody>
      </p:sp>
      <p:sp>
        <p:nvSpPr>
          <p:cNvPr id="4" name="TekstSylinder 3"/>
          <p:cNvSpPr txBox="1"/>
          <p:nvPr/>
        </p:nvSpPr>
        <p:spPr>
          <a:xfrm>
            <a:off x="683568" y="1340768"/>
            <a:ext cx="792703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SzPct val="25000"/>
              <a:buFont typeface="Wingdings" charset="2"/>
              <a:buChar char="u"/>
              <a:defRPr/>
            </a:pPr>
            <a:r>
              <a:rPr lang="nb-NO" sz="2400" dirty="0" smtClean="0"/>
              <a:t>Under </a:t>
            </a:r>
            <a:r>
              <a:rPr lang="nb-NO" sz="2400" dirty="0"/>
              <a:t>andre verdenskrig seilte Shetlandsgjengen mellom    </a:t>
            </a:r>
            <a:r>
              <a:rPr lang="nb-NO" sz="2400" dirty="0" smtClean="0"/>
              <a:t>Norge </a:t>
            </a:r>
            <a:r>
              <a:rPr lang="nb-NO" sz="2400" dirty="0"/>
              <a:t>og Skottland, og fraktet soldater, våpen, og </a:t>
            </a:r>
            <a:r>
              <a:rPr lang="nb-NO" sz="2400" dirty="0" smtClean="0"/>
              <a:t>flyktninger</a:t>
            </a:r>
            <a:r>
              <a:rPr lang="nb-NO" sz="2400" dirty="0"/>
              <a:t>, med store tap.</a:t>
            </a:r>
          </a:p>
          <a:p>
            <a:pPr>
              <a:buSzPct val="25000"/>
              <a:defRPr/>
            </a:pPr>
            <a:r>
              <a:rPr lang="nb-NO" sz="2400" dirty="0"/>
              <a:t> </a:t>
            </a:r>
          </a:p>
          <a:p>
            <a:pPr marL="285750" indent="-285750">
              <a:buSzPct val="25000"/>
              <a:buFont typeface="Wingdings" charset="2"/>
              <a:buChar char="u"/>
              <a:defRPr/>
            </a:pPr>
            <a:r>
              <a:rPr lang="nb-NO" sz="2400" dirty="0"/>
              <a:t>I sommer satte en gjeng tilfeldige campingturister ut i </a:t>
            </a:r>
            <a:r>
              <a:rPr lang="nb-NO" sz="2400" dirty="0" smtClean="0"/>
              <a:t>Tyrifjorden </a:t>
            </a:r>
            <a:r>
              <a:rPr lang="nb-NO" sz="2400" dirty="0"/>
              <a:t>med alt de hadde av båter for å redde </a:t>
            </a:r>
            <a:r>
              <a:rPr lang="nb-NO" sz="2400" dirty="0" smtClean="0"/>
              <a:t>ungdommene </a:t>
            </a:r>
            <a:r>
              <a:rPr lang="nb-NO" sz="2400" dirty="0"/>
              <a:t>som svømte vekk fra Utøya, og reddet et </a:t>
            </a:r>
            <a:r>
              <a:rPr lang="nb-NO" sz="2400" dirty="0" smtClean="0"/>
              <a:t>stort </a:t>
            </a:r>
            <a:r>
              <a:rPr lang="nb-NO" sz="2400" dirty="0"/>
              <a:t>antall menneskeliv.</a:t>
            </a:r>
          </a:p>
          <a:p>
            <a:endParaRPr lang="nn-NO" sz="2400" dirty="0"/>
          </a:p>
        </p:txBody>
      </p:sp>
    </p:spTree>
    <p:extLst>
      <p:ext uri="{BB962C8B-B14F-4D97-AF65-F5344CB8AC3E}">
        <p14:creationId xmlns:p14="http://schemas.microsoft.com/office/powerpoint/2010/main" val="3144005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   </a:t>
            </a:r>
            <a:endParaRPr lang="pl-P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smtClean="0"/>
              <a:t>       </a:t>
            </a:r>
            <a:endParaRPr lang="pl-PL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838200" y="2282825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mtClean="0"/>
              <a:t>   </a:t>
            </a:r>
            <a:endParaRPr lang="pl-PL" dirty="0"/>
          </a:p>
        </p:txBody>
      </p:sp>
      <p:sp>
        <p:nvSpPr>
          <p:cNvPr id="4" name="TekstSylinder 3"/>
          <p:cNvSpPr txBox="1"/>
          <p:nvPr/>
        </p:nvSpPr>
        <p:spPr>
          <a:xfrm>
            <a:off x="838200" y="1556792"/>
            <a:ext cx="7262192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n-NO" sz="2400" dirty="0"/>
              <a:t>Kva er felles for desse fire forteljingane?</a:t>
            </a:r>
          </a:p>
          <a:p>
            <a:endParaRPr lang="nn-NO" sz="2400" dirty="0"/>
          </a:p>
          <a:p>
            <a:r>
              <a:rPr lang="nn-NO" sz="2400" dirty="0"/>
              <a:t>Representerer dei noko «typisk norsk</a:t>
            </a:r>
            <a:r>
              <a:rPr lang="nn-NO" sz="2400" dirty="0" smtClean="0"/>
              <a:t>»? Er du samd i dette? </a:t>
            </a:r>
            <a:endParaRPr lang="nn-NO" sz="2400" dirty="0"/>
          </a:p>
          <a:p>
            <a:endParaRPr lang="nn-NO" dirty="0"/>
          </a:p>
        </p:txBody>
      </p:sp>
    </p:spTree>
    <p:extLst>
      <p:ext uri="{BB962C8B-B14F-4D97-AF65-F5344CB8AC3E}">
        <p14:creationId xmlns:p14="http://schemas.microsoft.com/office/powerpoint/2010/main" val="3144005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   </a:t>
            </a:r>
            <a:endParaRPr lang="pl-P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smtClean="0"/>
              <a:t>       </a:t>
            </a:r>
            <a:endParaRPr lang="pl-PL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838200" y="2282825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mtClean="0"/>
              <a:t>   </a:t>
            </a:r>
            <a:endParaRPr lang="pl-PL" dirty="0"/>
          </a:p>
        </p:txBody>
      </p:sp>
      <p:sp>
        <p:nvSpPr>
          <p:cNvPr id="4" name="TekstSylinder 3"/>
          <p:cNvSpPr txBox="1"/>
          <p:nvPr/>
        </p:nvSpPr>
        <p:spPr>
          <a:xfrm>
            <a:off x="971600" y="848012"/>
            <a:ext cx="7200800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altLang="nb-NO" sz="2000" dirty="0" err="1"/>
              <a:t>Førestillingar</a:t>
            </a:r>
            <a:r>
              <a:rPr lang="nb-NO" altLang="nb-NO" sz="2000" dirty="0"/>
              <a:t> om det norske, sett </a:t>
            </a:r>
            <a:r>
              <a:rPr lang="nb-NO" altLang="nb-NO" sz="2000" dirty="0" err="1"/>
              <a:t>frå</a:t>
            </a:r>
            <a:r>
              <a:rPr lang="nb-NO" altLang="nb-NO" sz="2000" dirty="0"/>
              <a:t> Danmark</a:t>
            </a:r>
            <a:r>
              <a:rPr lang="nb-NO" altLang="nb-NO" sz="2000" dirty="0" smtClean="0"/>
              <a:t>:</a:t>
            </a:r>
            <a:endParaRPr lang="nb-NO" altLang="nb-NO" sz="2000" dirty="0"/>
          </a:p>
          <a:p>
            <a:endParaRPr lang="nb-NO" altLang="nb-NO" sz="2000" dirty="0"/>
          </a:p>
          <a:p>
            <a:r>
              <a:rPr lang="nb-NO" altLang="nb-NO" sz="2000" dirty="0"/>
              <a:t>«</a:t>
            </a:r>
            <a:r>
              <a:rPr lang="nb-NO" altLang="nb-NO" sz="2000" dirty="0" err="1"/>
              <a:t>Nordmændene</a:t>
            </a:r>
            <a:r>
              <a:rPr lang="nb-NO" altLang="nb-NO" sz="2000" dirty="0"/>
              <a:t> besluttede sig for, at de hverken brød sig om eller </a:t>
            </a:r>
            <a:r>
              <a:rPr lang="nb-NO" altLang="nb-NO" sz="2000" dirty="0" err="1"/>
              <a:t>havde</a:t>
            </a:r>
            <a:r>
              <a:rPr lang="nb-NO" altLang="nb-NO" sz="2000" dirty="0"/>
              <a:t> </a:t>
            </a:r>
            <a:r>
              <a:rPr lang="nb-NO" altLang="nb-NO" sz="2000" dirty="0" err="1"/>
              <a:t>brug</a:t>
            </a:r>
            <a:r>
              <a:rPr lang="nb-NO" altLang="nb-NO" sz="2000" dirty="0"/>
              <a:t> for den moderne verden, de </a:t>
            </a:r>
            <a:r>
              <a:rPr lang="nb-NO" altLang="nb-NO" sz="2000" dirty="0" err="1"/>
              <a:t>foretrak</a:t>
            </a:r>
            <a:r>
              <a:rPr lang="nb-NO" altLang="nb-NO" sz="2000" dirty="0"/>
              <a:t> deres bunader, deres folkedans og deres tørrede fisk, og de </a:t>
            </a:r>
            <a:r>
              <a:rPr lang="nb-NO" altLang="nb-NO" sz="2000" dirty="0" err="1"/>
              <a:t>trak</a:t>
            </a:r>
            <a:r>
              <a:rPr lang="nb-NO" altLang="nb-NO" sz="2000" dirty="0"/>
              <a:t> sig </a:t>
            </a:r>
            <a:r>
              <a:rPr lang="nb-NO" altLang="nb-NO" sz="2000" dirty="0" err="1"/>
              <a:t>tilbage</a:t>
            </a:r>
            <a:r>
              <a:rPr lang="nb-NO" altLang="nb-NO" sz="2000" dirty="0"/>
              <a:t> i de sikre rammer </a:t>
            </a:r>
            <a:r>
              <a:rPr lang="nb-NO" altLang="nb-NO" sz="2000" dirty="0" err="1"/>
              <a:t>definered</a:t>
            </a:r>
            <a:r>
              <a:rPr lang="nb-NO" altLang="nb-NO" sz="2000" dirty="0"/>
              <a:t> </a:t>
            </a:r>
            <a:r>
              <a:rPr lang="nb-NO" altLang="nb-NO" sz="2000" dirty="0" err="1"/>
              <a:t>af</a:t>
            </a:r>
            <a:r>
              <a:rPr lang="nb-NO" altLang="nb-NO" sz="2000" dirty="0"/>
              <a:t> deres </a:t>
            </a:r>
            <a:r>
              <a:rPr lang="nb-NO" altLang="nb-NO" sz="2000" dirty="0" err="1"/>
              <a:t>landbrugsfortid</a:t>
            </a:r>
            <a:r>
              <a:rPr lang="nb-NO" altLang="nb-NO" sz="2000" dirty="0"/>
              <a:t>, hvor de levede i </a:t>
            </a:r>
            <a:r>
              <a:rPr lang="nb-NO" altLang="nb-NO" sz="2000" dirty="0" err="1"/>
              <a:t>pagt</a:t>
            </a:r>
            <a:r>
              <a:rPr lang="nb-NO" altLang="nb-NO" sz="2000" dirty="0"/>
              <a:t> med naturen og havet. Og så kom </a:t>
            </a:r>
            <a:r>
              <a:rPr lang="nb-NO" altLang="nb-NO" sz="2000" dirty="0" err="1"/>
              <a:t>olien</a:t>
            </a:r>
            <a:r>
              <a:rPr lang="nb-NO" altLang="nb-NO" sz="2000" dirty="0"/>
              <a:t>, der til en vis grad har </a:t>
            </a:r>
            <a:r>
              <a:rPr lang="nb-NO" altLang="nb-NO" sz="2000" dirty="0" err="1"/>
              <a:t>ændret</a:t>
            </a:r>
            <a:r>
              <a:rPr lang="nb-NO" altLang="nb-NO" sz="2000" dirty="0"/>
              <a:t> det hele, men som først og </a:t>
            </a:r>
            <a:r>
              <a:rPr lang="nb-NO" altLang="nb-NO" sz="2000" dirty="0" err="1"/>
              <a:t>fremmest</a:t>
            </a:r>
            <a:r>
              <a:rPr lang="nb-NO" altLang="nb-NO" sz="2000" dirty="0"/>
              <a:t> har gjort det </a:t>
            </a:r>
            <a:r>
              <a:rPr lang="nb-NO" altLang="nb-NO" sz="2000" dirty="0" err="1"/>
              <a:t>muligt</a:t>
            </a:r>
            <a:r>
              <a:rPr lang="nb-NO" altLang="nb-NO" sz="2000" dirty="0"/>
              <a:t> for </a:t>
            </a:r>
            <a:r>
              <a:rPr lang="nb-NO" altLang="nb-NO" sz="2000" dirty="0" err="1"/>
              <a:t>nordmændene</a:t>
            </a:r>
            <a:r>
              <a:rPr lang="nb-NO" altLang="nb-NO" sz="2000" dirty="0"/>
              <a:t> at bevare deres </a:t>
            </a:r>
            <a:r>
              <a:rPr lang="nb-NO" altLang="nb-NO" sz="2000" dirty="0" err="1"/>
              <a:t>traditionelle</a:t>
            </a:r>
            <a:r>
              <a:rPr lang="nb-NO" altLang="nb-NO" sz="2000" dirty="0"/>
              <a:t> geografiske spredning </a:t>
            </a:r>
            <a:r>
              <a:rPr lang="nb-NO" altLang="nb-NO" sz="2000" dirty="0" err="1"/>
              <a:t>af</a:t>
            </a:r>
            <a:r>
              <a:rPr lang="nb-NO" altLang="nb-NO" sz="2000" dirty="0"/>
              <a:t> befolkningen, deres </a:t>
            </a:r>
            <a:r>
              <a:rPr lang="nb-NO" altLang="nb-NO" sz="2000" dirty="0" err="1"/>
              <a:t>isolationisme</a:t>
            </a:r>
            <a:r>
              <a:rPr lang="nb-NO" altLang="nb-NO" sz="2000" dirty="0"/>
              <a:t> og </a:t>
            </a:r>
            <a:r>
              <a:rPr lang="nb-NO" altLang="nb-NO" sz="2000" dirty="0" err="1"/>
              <a:t>protektionistiske</a:t>
            </a:r>
            <a:r>
              <a:rPr lang="nb-NO" altLang="nb-NO" sz="2000" dirty="0"/>
              <a:t> </a:t>
            </a:r>
            <a:r>
              <a:rPr lang="nb-NO" altLang="nb-NO" sz="2000" dirty="0" err="1"/>
              <a:t>handelspolitik</a:t>
            </a:r>
            <a:r>
              <a:rPr lang="nb-NO" altLang="nb-NO" sz="2000" dirty="0" smtClean="0"/>
              <a:t>»</a:t>
            </a:r>
          </a:p>
          <a:p>
            <a:endParaRPr lang="nb-NO" altLang="nb-NO" sz="2000" dirty="0"/>
          </a:p>
          <a:p>
            <a:pPr algn="r"/>
            <a:r>
              <a:rPr lang="nb-NO" altLang="nb-NO" dirty="0"/>
              <a:t>(Michael Booth: </a:t>
            </a:r>
            <a:r>
              <a:rPr lang="nb-NO" altLang="nb-NO" i="1" dirty="0"/>
              <a:t>Der er et </a:t>
            </a:r>
            <a:r>
              <a:rPr lang="nb-NO" altLang="nb-NO" i="1" dirty="0" err="1"/>
              <a:t>lykkeligt</a:t>
            </a:r>
            <a:r>
              <a:rPr lang="nb-NO" altLang="nb-NO" i="1" dirty="0"/>
              <a:t> land. </a:t>
            </a:r>
            <a:r>
              <a:rPr lang="nb-NO" altLang="nb-NO" dirty="0"/>
              <a:t>2013)</a:t>
            </a:r>
            <a:endParaRPr lang="nn-NO" dirty="0"/>
          </a:p>
          <a:p>
            <a:endParaRPr lang="nn-NO" dirty="0"/>
          </a:p>
        </p:txBody>
      </p:sp>
    </p:spTree>
    <p:extLst>
      <p:ext uri="{BB962C8B-B14F-4D97-AF65-F5344CB8AC3E}">
        <p14:creationId xmlns:p14="http://schemas.microsoft.com/office/powerpoint/2010/main" val="3144005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   </a:t>
            </a:r>
            <a:endParaRPr lang="pl-P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smtClean="0"/>
              <a:t>       </a:t>
            </a:r>
            <a:endParaRPr lang="pl-PL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838200" y="2282825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mtClean="0"/>
              <a:t>   </a:t>
            </a:r>
            <a:endParaRPr lang="pl-PL" dirty="0"/>
          </a:p>
        </p:txBody>
      </p:sp>
      <p:sp>
        <p:nvSpPr>
          <p:cNvPr id="4" name="Rektangel 3"/>
          <p:cNvSpPr/>
          <p:nvPr/>
        </p:nvSpPr>
        <p:spPr>
          <a:xfrm>
            <a:off x="1331640" y="1196752"/>
            <a:ext cx="669674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n-NO" sz="2400" dirty="0"/>
              <a:t>Til diskusjon:	</a:t>
            </a:r>
          </a:p>
          <a:p>
            <a:endParaRPr lang="nn-NO" sz="2400" dirty="0"/>
          </a:p>
          <a:p>
            <a:r>
              <a:rPr lang="nn-NO" sz="2400" dirty="0" smtClean="0"/>
              <a:t>Kva </a:t>
            </a:r>
            <a:r>
              <a:rPr lang="nn-NO" sz="2400" dirty="0"/>
              <a:t>slags førestillingar om det norske har vi  </a:t>
            </a:r>
            <a:r>
              <a:rPr lang="nn-NO" sz="2400" dirty="0" smtClean="0"/>
              <a:t>behov </a:t>
            </a:r>
            <a:r>
              <a:rPr lang="nn-NO" sz="2400" dirty="0"/>
              <a:t>for i dag, i ein nasjon som har endra seg </a:t>
            </a:r>
            <a:r>
              <a:rPr lang="nn-NO" sz="2400" dirty="0" smtClean="0"/>
              <a:t>mykje </a:t>
            </a:r>
            <a:r>
              <a:rPr lang="nn-NO" sz="2400" dirty="0"/>
              <a:t>sidan den tida då vikingar og sjølveigande </a:t>
            </a:r>
            <a:r>
              <a:rPr lang="nn-NO" sz="2400" dirty="0" smtClean="0"/>
              <a:t>bønder </a:t>
            </a:r>
            <a:r>
              <a:rPr lang="nn-NO" sz="2400" dirty="0"/>
              <a:t>vart trekte fram som ideal-nordmenn?</a:t>
            </a:r>
          </a:p>
          <a:p>
            <a:r>
              <a:rPr lang="nn-NO" sz="2400" dirty="0"/>
              <a:t/>
            </a:r>
            <a:br>
              <a:rPr lang="nn-NO" sz="2400" dirty="0"/>
            </a:br>
            <a:endParaRPr lang="nn-NO" sz="2400" dirty="0"/>
          </a:p>
        </p:txBody>
      </p:sp>
    </p:spTree>
    <p:extLst>
      <p:ext uri="{BB962C8B-B14F-4D97-AF65-F5344CB8AC3E}">
        <p14:creationId xmlns:p14="http://schemas.microsoft.com/office/powerpoint/2010/main" val="3144005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   </a:t>
            </a:r>
            <a:endParaRPr lang="pl-P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smtClean="0"/>
              <a:t>       </a:t>
            </a:r>
            <a:endParaRPr lang="pl-PL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838200" y="2282825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mtClean="0"/>
              <a:t>   </a:t>
            </a:r>
            <a:endParaRPr lang="pl-PL" dirty="0"/>
          </a:p>
        </p:txBody>
      </p:sp>
      <p:sp>
        <p:nvSpPr>
          <p:cNvPr id="5" name="TekstSylinder 4"/>
          <p:cNvSpPr txBox="1"/>
          <p:nvPr/>
        </p:nvSpPr>
        <p:spPr>
          <a:xfrm>
            <a:off x="1669368" y="1102112"/>
            <a:ext cx="6110064" cy="193899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0" tIns="0" rIns="0" bIns="0" anchor="ctr"/>
          <a:lstStyle>
            <a:defPPr>
              <a:defRPr lang="pl-PL"/>
            </a:defPPr>
            <a:lvl1pPr algn="ctr">
              <a:defRPr sz="4000" b="1">
                <a:solidFill>
                  <a:schemeClr val="dk1"/>
                </a:solidFill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lang="nn-NO" dirty="0"/>
              <a:t>Førestillingar om det </a:t>
            </a:r>
            <a:r>
              <a:rPr lang="nn-NO" dirty="0" smtClean="0"/>
              <a:t>norske</a:t>
            </a:r>
          </a:p>
          <a:p>
            <a:r>
              <a:rPr lang="nn-NO" dirty="0" smtClean="0"/>
              <a:t> </a:t>
            </a:r>
            <a:r>
              <a:rPr lang="nn-NO" dirty="0"/>
              <a:t>– del 2.</a:t>
            </a:r>
            <a:br>
              <a:rPr lang="nn-NO" dirty="0"/>
            </a:br>
            <a:r>
              <a:rPr lang="nn-NO" dirty="0"/>
              <a:t>Frå 1990 til i dag</a:t>
            </a:r>
          </a:p>
        </p:txBody>
      </p:sp>
      <p:pic>
        <p:nvPicPr>
          <p:cNvPr id="4" name="Bild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8900" y="3197730"/>
            <a:ext cx="4086200" cy="2713237"/>
          </a:xfrm>
          <a:prstGeom prst="rect">
            <a:avLst/>
          </a:prstGeom>
        </p:spPr>
      </p:pic>
      <p:sp>
        <p:nvSpPr>
          <p:cNvPr id="8" name="TekstSylinder 7"/>
          <p:cNvSpPr txBox="1"/>
          <p:nvPr/>
        </p:nvSpPr>
        <p:spPr>
          <a:xfrm>
            <a:off x="5580112" y="5885215"/>
            <a:ext cx="122413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700" dirty="0" smtClean="0"/>
              <a:t>  Alesjas/Dreamstime.com</a:t>
            </a:r>
            <a:endParaRPr lang="nb-NO" sz="700" dirty="0"/>
          </a:p>
        </p:txBody>
      </p:sp>
    </p:spTree>
    <p:extLst>
      <p:ext uri="{BB962C8B-B14F-4D97-AF65-F5344CB8AC3E}">
        <p14:creationId xmlns:p14="http://schemas.microsoft.com/office/powerpoint/2010/main" val="3435805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   </a:t>
            </a:r>
            <a:endParaRPr lang="pl-P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smtClean="0"/>
              <a:t>       </a:t>
            </a:r>
            <a:endParaRPr lang="pl-PL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838200" y="2282825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mtClean="0"/>
              <a:t>   </a:t>
            </a:r>
            <a:endParaRPr lang="pl-PL" dirty="0"/>
          </a:p>
        </p:txBody>
      </p:sp>
      <p:sp>
        <p:nvSpPr>
          <p:cNvPr id="4" name="TekstSylinder 3"/>
          <p:cNvSpPr txBox="1"/>
          <p:nvPr/>
        </p:nvSpPr>
        <p:spPr>
          <a:xfrm>
            <a:off x="755576" y="1340768"/>
            <a:ext cx="756084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altLang="nb-NO" sz="2400" b="1" dirty="0"/>
              <a:t>1990-åra:</a:t>
            </a:r>
          </a:p>
          <a:p>
            <a:endParaRPr lang="nb-NO" altLang="nb-NO" sz="2400" dirty="0"/>
          </a:p>
          <a:p>
            <a:r>
              <a:rPr lang="nb-NO" altLang="nb-NO" sz="2400" dirty="0"/>
              <a:t>Gro Harlem Brundtland: </a:t>
            </a:r>
          </a:p>
          <a:p>
            <a:r>
              <a:rPr lang="nb-NO" altLang="nb-NO" sz="2400" dirty="0"/>
              <a:t>«Det er typisk norsk å være god» (nyttårstale 1992)</a:t>
            </a:r>
          </a:p>
          <a:p>
            <a:endParaRPr lang="nb-NO" altLang="nb-NO" sz="2400" dirty="0"/>
          </a:p>
          <a:p>
            <a:r>
              <a:rPr lang="nb-NO" altLang="nb-NO" sz="2400" dirty="0"/>
              <a:t>OL 1994: </a:t>
            </a:r>
          </a:p>
          <a:p>
            <a:r>
              <a:rPr lang="nb-NO" altLang="nb-NO" sz="2400" dirty="0" err="1"/>
              <a:t>Ein</a:t>
            </a:r>
            <a:r>
              <a:rPr lang="nb-NO" altLang="nb-NO" sz="2400" dirty="0"/>
              <a:t> presentasjon av «det urnorske, i </a:t>
            </a:r>
            <a:r>
              <a:rPr lang="nb-NO" altLang="nb-NO" sz="2400" dirty="0" err="1"/>
              <a:t>hvertfall</a:t>
            </a:r>
            <a:r>
              <a:rPr lang="nb-NO" altLang="nb-NO" sz="2400" dirty="0"/>
              <a:t> fra forrige århundret»  (NRK-kommentator)</a:t>
            </a:r>
          </a:p>
          <a:p>
            <a:endParaRPr lang="nb-NO" altLang="nb-NO" sz="2400" dirty="0"/>
          </a:p>
          <a:p>
            <a:endParaRPr lang="nn-NO" sz="2400" dirty="0"/>
          </a:p>
        </p:txBody>
      </p:sp>
    </p:spTree>
    <p:extLst>
      <p:ext uri="{BB962C8B-B14F-4D97-AF65-F5344CB8AC3E}">
        <p14:creationId xmlns:p14="http://schemas.microsoft.com/office/powerpoint/2010/main" val="3144005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   </a:t>
            </a:r>
            <a:endParaRPr lang="pl-P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smtClean="0"/>
              <a:t>       </a:t>
            </a:r>
            <a:endParaRPr lang="pl-PL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838200" y="2282825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mtClean="0"/>
              <a:t>   </a:t>
            </a:r>
            <a:endParaRPr lang="pl-PL" dirty="0"/>
          </a:p>
        </p:txBody>
      </p:sp>
      <p:sp>
        <p:nvSpPr>
          <p:cNvPr id="4" name="TekstSylinder 3"/>
          <p:cNvSpPr txBox="1"/>
          <p:nvPr/>
        </p:nvSpPr>
        <p:spPr>
          <a:xfrm>
            <a:off x="838200" y="1556792"/>
            <a:ext cx="740620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altLang="nb-NO" sz="2400" dirty="0"/>
              <a:t>Kritikk mot </a:t>
            </a:r>
            <a:r>
              <a:rPr lang="nb-NO" altLang="nb-NO" sz="2400" dirty="0" err="1"/>
              <a:t>førestillinga</a:t>
            </a:r>
            <a:r>
              <a:rPr lang="nb-NO" altLang="nb-NO" sz="2400" dirty="0"/>
              <a:t> om at det er </a:t>
            </a:r>
            <a:r>
              <a:rPr lang="nb-NO" altLang="nb-NO" sz="2400" dirty="0" err="1"/>
              <a:t>noko</a:t>
            </a:r>
            <a:r>
              <a:rPr lang="nb-NO" altLang="nb-NO" sz="2400" dirty="0"/>
              <a:t> som er typisk norsk: </a:t>
            </a:r>
            <a:endParaRPr lang="nb-NO" altLang="nb-NO" sz="2400" dirty="0" smtClean="0"/>
          </a:p>
          <a:p>
            <a:endParaRPr lang="nb-NO" altLang="nb-NO" sz="2400" dirty="0"/>
          </a:p>
          <a:p>
            <a:r>
              <a:rPr lang="nb-NO" altLang="nb-NO" sz="2400" dirty="0"/>
              <a:t>a. «Det er trær, ikke mennesker som har røtter»</a:t>
            </a:r>
          </a:p>
          <a:p>
            <a:r>
              <a:rPr lang="nb-NO" altLang="nb-NO" sz="2400" dirty="0"/>
              <a:t>(Anders Johansen, 1995</a:t>
            </a:r>
            <a:r>
              <a:rPr lang="nb-NO" altLang="nb-NO" sz="2400" dirty="0" smtClean="0"/>
              <a:t>)</a:t>
            </a:r>
          </a:p>
          <a:p>
            <a:endParaRPr lang="nb-NO" altLang="nb-NO" sz="2400" dirty="0"/>
          </a:p>
          <a:p>
            <a:r>
              <a:rPr lang="nb-NO" altLang="nb-NO" sz="2400" dirty="0"/>
              <a:t>b. Kulturen i </a:t>
            </a:r>
            <a:r>
              <a:rPr lang="nb-NO" altLang="nb-NO" sz="2400" dirty="0" err="1"/>
              <a:t>Noreg</a:t>
            </a:r>
            <a:r>
              <a:rPr lang="nb-NO" altLang="nb-NO" sz="2400" dirty="0"/>
              <a:t> er </a:t>
            </a:r>
            <a:r>
              <a:rPr lang="nb-NO" altLang="nb-NO" sz="2400" dirty="0" err="1"/>
              <a:t>ikkje</a:t>
            </a:r>
            <a:r>
              <a:rPr lang="nb-NO" altLang="nb-NO" sz="2400" dirty="0"/>
              <a:t> spesielt norsk, den er forma av </a:t>
            </a:r>
            <a:r>
              <a:rPr lang="nb-NO" altLang="nb-NO" sz="2400" dirty="0" err="1"/>
              <a:t>impulsar</a:t>
            </a:r>
            <a:r>
              <a:rPr lang="nb-NO" altLang="nb-NO" sz="2400" dirty="0"/>
              <a:t> </a:t>
            </a:r>
            <a:r>
              <a:rPr lang="nb-NO" altLang="nb-NO" sz="2400" dirty="0" err="1"/>
              <a:t>frå</a:t>
            </a:r>
            <a:r>
              <a:rPr lang="nb-NO" altLang="nb-NO" sz="2400" dirty="0"/>
              <a:t> andre land og </a:t>
            </a:r>
            <a:r>
              <a:rPr lang="nb-NO" altLang="nb-NO" sz="2400" dirty="0" err="1"/>
              <a:t>kulturar</a:t>
            </a:r>
            <a:r>
              <a:rPr lang="nb-NO" altLang="nb-NO" sz="2400" dirty="0"/>
              <a:t>.</a:t>
            </a:r>
          </a:p>
          <a:p>
            <a:endParaRPr lang="nn-NO" sz="2400" dirty="0"/>
          </a:p>
          <a:p>
            <a:endParaRPr lang="nn-NO" dirty="0"/>
          </a:p>
          <a:p>
            <a:endParaRPr lang="nn-NO" dirty="0"/>
          </a:p>
        </p:txBody>
      </p:sp>
    </p:spTree>
    <p:extLst>
      <p:ext uri="{BB962C8B-B14F-4D97-AF65-F5344CB8AC3E}">
        <p14:creationId xmlns:p14="http://schemas.microsoft.com/office/powerpoint/2010/main" val="3144005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   </a:t>
            </a:r>
            <a:endParaRPr lang="pl-P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smtClean="0"/>
              <a:t>       </a:t>
            </a:r>
            <a:endParaRPr lang="pl-PL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838200" y="2282825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mtClean="0"/>
              <a:t>   </a:t>
            </a:r>
            <a:endParaRPr lang="pl-PL" dirty="0"/>
          </a:p>
        </p:txBody>
      </p:sp>
      <p:sp>
        <p:nvSpPr>
          <p:cNvPr id="4" name="TekstSylinder 3"/>
          <p:cNvSpPr txBox="1"/>
          <p:nvPr/>
        </p:nvSpPr>
        <p:spPr>
          <a:xfrm>
            <a:off x="782216" y="1522909"/>
            <a:ext cx="788436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nb-NO" sz="2400" b="1" dirty="0"/>
              <a:t>Samtidstekstar:</a:t>
            </a:r>
          </a:p>
          <a:p>
            <a:pPr>
              <a:defRPr/>
            </a:pPr>
            <a:endParaRPr lang="nb-NO" sz="2400" dirty="0"/>
          </a:p>
          <a:p>
            <a:pPr marL="285750" indent="-285750">
              <a:buSzPct val="25000"/>
              <a:buFont typeface="Wingdings" charset="2"/>
              <a:buChar char="u"/>
              <a:defRPr/>
            </a:pPr>
            <a:r>
              <a:rPr lang="nb-NO" sz="2400" dirty="0"/>
              <a:t>Norge Rundt</a:t>
            </a:r>
          </a:p>
          <a:p>
            <a:pPr marL="285750" indent="-285750">
              <a:buSzPct val="25000"/>
              <a:buFont typeface="Wingdings" charset="2"/>
              <a:buChar char="u"/>
              <a:defRPr/>
            </a:pPr>
            <a:r>
              <a:rPr lang="nb-NO" sz="2400" dirty="0"/>
              <a:t>Der ingen skulle tru at </a:t>
            </a:r>
            <a:r>
              <a:rPr lang="nb-NO" sz="2400" dirty="0" err="1"/>
              <a:t>nokon</a:t>
            </a:r>
            <a:r>
              <a:rPr lang="nb-NO" sz="2400" dirty="0"/>
              <a:t> kunne bu</a:t>
            </a:r>
          </a:p>
          <a:p>
            <a:pPr marL="285750" indent="-285750">
              <a:buSzPct val="25000"/>
              <a:buFont typeface="Wingdings" charset="2"/>
              <a:buChar char="u"/>
              <a:defRPr/>
            </a:pPr>
            <a:r>
              <a:rPr lang="nb-NO" sz="2400" dirty="0"/>
              <a:t>Hurtigruten – minutt for minutt</a:t>
            </a:r>
          </a:p>
          <a:p>
            <a:pPr marL="285750" indent="-285750">
              <a:buSzPct val="25000"/>
              <a:buFont typeface="Wingdings" charset="2"/>
              <a:buChar char="u"/>
              <a:defRPr/>
            </a:pPr>
            <a:endParaRPr lang="nb-NO" sz="2400" dirty="0"/>
          </a:p>
          <a:p>
            <a:pPr marL="285750" indent="-285750">
              <a:buSzPct val="25000"/>
              <a:buFont typeface="Wingdings" charset="2"/>
              <a:buChar char="u"/>
              <a:defRPr/>
            </a:pPr>
            <a:r>
              <a:rPr lang="nb-NO" sz="2400" dirty="0"/>
              <a:t>Kva bilde gjev </a:t>
            </a:r>
            <a:r>
              <a:rPr lang="nb-NO" sz="2400" dirty="0" err="1"/>
              <a:t>desse</a:t>
            </a:r>
            <a:r>
              <a:rPr lang="nb-NO" sz="2400" dirty="0"/>
              <a:t> programma av «det norske»?</a:t>
            </a:r>
          </a:p>
          <a:p>
            <a:endParaRPr lang="nn-NO" sz="2400" dirty="0"/>
          </a:p>
          <a:p>
            <a:endParaRPr lang="nn-NO" sz="2400" dirty="0"/>
          </a:p>
        </p:txBody>
      </p:sp>
    </p:spTree>
    <p:extLst>
      <p:ext uri="{BB962C8B-B14F-4D97-AF65-F5344CB8AC3E}">
        <p14:creationId xmlns:p14="http://schemas.microsoft.com/office/powerpoint/2010/main" val="3144005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   </a:t>
            </a:r>
            <a:endParaRPr lang="pl-P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smtClean="0"/>
              <a:t>       </a:t>
            </a:r>
            <a:endParaRPr lang="pl-PL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838200" y="2282825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mtClean="0"/>
              <a:t>   </a:t>
            </a:r>
            <a:endParaRPr lang="pl-PL" dirty="0"/>
          </a:p>
        </p:txBody>
      </p:sp>
      <p:sp>
        <p:nvSpPr>
          <p:cNvPr id="4" name="TekstSylinder 3"/>
          <p:cNvSpPr txBox="1"/>
          <p:nvPr/>
        </p:nvSpPr>
        <p:spPr>
          <a:xfrm>
            <a:off x="971600" y="1340768"/>
            <a:ext cx="633670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n-NO" altLang="nb-NO" sz="2000" b="1" dirty="0">
                <a:cs typeface="Times New Roman" pitchFamily="18" charset="0"/>
              </a:rPr>
              <a:t>2000-talet: Nye blikk på det norske.</a:t>
            </a:r>
          </a:p>
          <a:p>
            <a:endParaRPr lang="nn-NO" altLang="nb-NO" sz="2000" dirty="0">
              <a:cs typeface="Times New Roman" pitchFamily="18" charset="0"/>
            </a:endParaRPr>
          </a:p>
          <a:p>
            <a:r>
              <a:rPr lang="nn-NO" altLang="nb-NO" sz="2000" dirty="0">
                <a:cs typeface="Times New Roman" pitchFamily="18" charset="0"/>
              </a:rPr>
              <a:t>Sjangerfilmar som </a:t>
            </a:r>
            <a:r>
              <a:rPr lang="nn-NO" altLang="nb-NO" sz="2000" i="1" dirty="0">
                <a:cs typeface="Times New Roman" pitchFamily="18" charset="0"/>
              </a:rPr>
              <a:t>Villmark </a:t>
            </a:r>
            <a:r>
              <a:rPr lang="nn-NO" altLang="nb-NO" sz="2000" dirty="0">
                <a:cs typeface="Times New Roman" pitchFamily="18" charset="0"/>
              </a:rPr>
              <a:t>(2003), </a:t>
            </a:r>
            <a:r>
              <a:rPr lang="nn-NO" altLang="nb-NO" sz="2000" i="1" dirty="0">
                <a:cs typeface="Times New Roman" pitchFamily="18" charset="0"/>
              </a:rPr>
              <a:t>Fritt vilt </a:t>
            </a:r>
            <a:r>
              <a:rPr lang="nn-NO" altLang="nb-NO" sz="2000" dirty="0">
                <a:cs typeface="Times New Roman" pitchFamily="18" charset="0"/>
              </a:rPr>
              <a:t>(2006-2008), </a:t>
            </a:r>
            <a:r>
              <a:rPr lang="nn-NO" altLang="nb-NO" sz="2000" i="1" dirty="0">
                <a:cs typeface="Times New Roman" pitchFamily="18" charset="0"/>
              </a:rPr>
              <a:t>Trolljegeren </a:t>
            </a:r>
            <a:r>
              <a:rPr lang="nn-NO" altLang="nb-NO" sz="2000" dirty="0">
                <a:cs typeface="Times New Roman" pitchFamily="18" charset="0"/>
              </a:rPr>
              <a:t>(2010) leikar med nasjonale symbol og stereotypiar</a:t>
            </a:r>
          </a:p>
          <a:p>
            <a:endParaRPr lang="nn-NO" altLang="nb-NO" sz="2000" i="1" dirty="0">
              <a:cs typeface="Times New Roman" pitchFamily="18" charset="0"/>
            </a:endParaRPr>
          </a:p>
          <a:p>
            <a:r>
              <a:rPr lang="nn-NO" altLang="nb-NO" sz="2000" i="1" dirty="0">
                <a:cs typeface="Times New Roman" pitchFamily="18" charset="0"/>
              </a:rPr>
              <a:t>Skylappjenta</a:t>
            </a:r>
            <a:r>
              <a:rPr lang="nn-NO" altLang="nb-NO" sz="2000" dirty="0">
                <a:cs typeface="Times New Roman" pitchFamily="18" charset="0"/>
              </a:rPr>
              <a:t> (2009) – Byggjer på eventyret om Rødhette og let ei jente med pakistansk kulturbakgrunn møte typisk norske fenomen og førestillingar.</a:t>
            </a:r>
          </a:p>
          <a:p>
            <a:endParaRPr lang="nn-NO" altLang="nb-NO" sz="2000" i="1" dirty="0">
              <a:cs typeface="Times New Roman" pitchFamily="18" charset="0"/>
            </a:endParaRPr>
          </a:p>
          <a:p>
            <a:r>
              <a:rPr lang="nn-NO" altLang="nb-NO" sz="2000" dirty="0">
                <a:cs typeface="Times New Roman" pitchFamily="18" charset="0"/>
              </a:rPr>
              <a:t>Tv-serien </a:t>
            </a:r>
            <a:r>
              <a:rPr lang="nn-NO" altLang="nb-NO" sz="2000" i="1" dirty="0" err="1">
                <a:cs typeface="Times New Roman" pitchFamily="18" charset="0"/>
              </a:rPr>
              <a:t>Lillyhammer</a:t>
            </a:r>
            <a:r>
              <a:rPr lang="nn-NO" altLang="nb-NO" sz="2000" i="1" dirty="0">
                <a:cs typeface="Times New Roman" pitchFamily="18" charset="0"/>
              </a:rPr>
              <a:t> I-II </a:t>
            </a:r>
            <a:r>
              <a:rPr lang="nn-NO" altLang="nb-NO" sz="2000" dirty="0">
                <a:cs typeface="Times New Roman" pitchFamily="18" charset="0"/>
              </a:rPr>
              <a:t> (2011, 2013) – førestillingane om det norske står i kø, og er skildra med mild humor.</a:t>
            </a:r>
            <a:endParaRPr lang="nn-NO" altLang="nb-NO" sz="2000" i="1" dirty="0">
              <a:cs typeface="Times New Roman" pitchFamily="18" charset="0"/>
            </a:endParaRPr>
          </a:p>
          <a:p>
            <a:endParaRPr lang="nn-NO" sz="2000" dirty="0"/>
          </a:p>
          <a:p>
            <a:endParaRPr lang="nn-NO" sz="2000" dirty="0"/>
          </a:p>
        </p:txBody>
      </p:sp>
    </p:spTree>
    <p:extLst>
      <p:ext uri="{BB962C8B-B14F-4D97-AF65-F5344CB8AC3E}">
        <p14:creationId xmlns:p14="http://schemas.microsoft.com/office/powerpoint/2010/main" val="3144005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   </a:t>
            </a:r>
            <a:endParaRPr lang="pl-P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smtClean="0"/>
              <a:t>       </a:t>
            </a:r>
            <a:endParaRPr lang="pl-PL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838200" y="2282825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mtClean="0"/>
              <a:t>   </a:t>
            </a:r>
            <a:endParaRPr lang="pl-PL" dirty="0"/>
          </a:p>
        </p:txBody>
      </p:sp>
      <p:sp>
        <p:nvSpPr>
          <p:cNvPr id="4" name="TekstSylinder 3"/>
          <p:cNvSpPr txBox="1"/>
          <p:nvPr/>
        </p:nvSpPr>
        <p:spPr>
          <a:xfrm>
            <a:off x="899592" y="1340768"/>
            <a:ext cx="655272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nn-NO" sz="2400" dirty="0">
                <a:cs typeface="Times New Roman" panose="02020603050405020304" pitchFamily="18" charset="0"/>
              </a:rPr>
              <a:t>På </a:t>
            </a:r>
            <a:r>
              <a:rPr lang="nn-NO" sz="2400" dirty="0" smtClean="0">
                <a:cs typeface="Times New Roman" panose="02020603050405020304" pitchFamily="18" charset="0"/>
              </a:rPr>
              <a:t>2000-talet </a:t>
            </a:r>
            <a:r>
              <a:rPr lang="nn-NO" sz="2400" dirty="0">
                <a:cs typeface="Times New Roman" panose="02020603050405020304" pitchFamily="18" charset="0"/>
              </a:rPr>
              <a:t>har globaliseringa og eit fleirkulturelt samfunn skapt utfordringar for «det norske».</a:t>
            </a:r>
          </a:p>
          <a:p>
            <a:pPr>
              <a:defRPr/>
            </a:pPr>
            <a:endParaRPr lang="nn-NO" sz="2400" dirty="0"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nn-NO" sz="2400" dirty="0">
                <a:cs typeface="Times New Roman" panose="02020603050405020304" pitchFamily="18" charset="0"/>
              </a:rPr>
              <a:t>Ulike strategiar i møte med desse </a:t>
            </a:r>
            <a:r>
              <a:rPr lang="nn-NO" sz="2400" dirty="0" smtClean="0">
                <a:cs typeface="Times New Roman" panose="02020603050405020304" pitchFamily="18" charset="0"/>
              </a:rPr>
              <a:t>utfordringane: </a:t>
            </a:r>
            <a:endParaRPr lang="nn-NO" sz="2400" dirty="0">
              <a:cs typeface="Times New Roman" panose="02020603050405020304" pitchFamily="18" charset="0"/>
            </a:endParaRPr>
          </a:p>
          <a:p>
            <a:pPr>
              <a:defRPr/>
            </a:pPr>
            <a:endParaRPr lang="nn-NO" sz="2400" dirty="0">
              <a:cs typeface="Times New Roman" panose="02020603050405020304" pitchFamily="18" charset="0"/>
            </a:endParaRPr>
          </a:p>
          <a:p>
            <a:endParaRPr lang="nn-NO" dirty="0"/>
          </a:p>
        </p:txBody>
      </p:sp>
    </p:spTree>
    <p:extLst>
      <p:ext uri="{BB962C8B-B14F-4D97-AF65-F5344CB8AC3E}">
        <p14:creationId xmlns:p14="http://schemas.microsoft.com/office/powerpoint/2010/main" val="3144005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   </a:t>
            </a:r>
            <a:endParaRPr lang="pl-P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smtClean="0"/>
              <a:t>       </a:t>
            </a:r>
            <a:endParaRPr lang="pl-PL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838200" y="2282825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mtClean="0"/>
              <a:t>   </a:t>
            </a:r>
            <a:endParaRPr lang="pl-PL" dirty="0"/>
          </a:p>
        </p:txBody>
      </p:sp>
      <p:sp>
        <p:nvSpPr>
          <p:cNvPr id="4" name="TekstSylinder 3"/>
          <p:cNvSpPr txBox="1"/>
          <p:nvPr/>
        </p:nvSpPr>
        <p:spPr>
          <a:xfrm>
            <a:off x="1187624" y="1628800"/>
            <a:ext cx="597666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n-NO" sz="2400" dirty="0">
                <a:cs typeface="Times New Roman" panose="02020603050405020304" pitchFamily="18" charset="0"/>
              </a:rPr>
              <a:t>1. Lage ein </a:t>
            </a:r>
            <a:r>
              <a:rPr lang="nn-NO" sz="2400" dirty="0" smtClean="0">
                <a:cs typeface="Times New Roman" panose="02020603050405020304" pitchFamily="18" charset="0"/>
              </a:rPr>
              <a:t>litterær/kulturell </a:t>
            </a:r>
            <a:r>
              <a:rPr lang="nn-NO" sz="2400" dirty="0">
                <a:cs typeface="Times New Roman" panose="02020603050405020304" pitchFamily="18" charset="0"/>
              </a:rPr>
              <a:t>kanon</a:t>
            </a:r>
          </a:p>
          <a:p>
            <a:endParaRPr lang="nn-NO" sz="2400" dirty="0">
              <a:cs typeface="Times New Roman" panose="02020603050405020304" pitchFamily="18" charset="0"/>
            </a:endParaRPr>
          </a:p>
          <a:p>
            <a:r>
              <a:rPr lang="nn-NO" sz="2400" dirty="0" smtClean="0">
                <a:cs typeface="Times New Roman" panose="02020603050405020304" pitchFamily="18" charset="0"/>
              </a:rPr>
              <a:t>= </a:t>
            </a:r>
            <a:r>
              <a:rPr lang="nn-NO" sz="2400" dirty="0">
                <a:cs typeface="Times New Roman" panose="02020603050405020304" pitchFamily="18" charset="0"/>
              </a:rPr>
              <a:t>liste over </a:t>
            </a:r>
            <a:r>
              <a:rPr lang="nn-NO" sz="2400" dirty="0" smtClean="0">
                <a:cs typeface="Times New Roman" panose="02020603050405020304" pitchFamily="18" charset="0"/>
              </a:rPr>
              <a:t>bøker/kunstverk </a:t>
            </a:r>
            <a:r>
              <a:rPr lang="nn-NO" sz="2400" dirty="0">
                <a:cs typeface="Times New Roman" panose="02020603050405020304" pitchFamily="18" charset="0"/>
              </a:rPr>
              <a:t>som alle som</a:t>
            </a:r>
          </a:p>
          <a:p>
            <a:r>
              <a:rPr lang="nn-NO" sz="2400" dirty="0" smtClean="0">
                <a:cs typeface="Times New Roman" panose="02020603050405020304" pitchFamily="18" charset="0"/>
              </a:rPr>
              <a:t>bur </a:t>
            </a:r>
            <a:r>
              <a:rPr lang="nn-NO" sz="2400" dirty="0">
                <a:cs typeface="Times New Roman" panose="02020603050405020304" pitchFamily="18" charset="0"/>
              </a:rPr>
              <a:t>i Noreg må </a:t>
            </a:r>
            <a:r>
              <a:rPr lang="nn-NO" sz="2400" dirty="0" smtClean="0">
                <a:cs typeface="Times New Roman" panose="02020603050405020304" pitchFamily="18" charset="0"/>
              </a:rPr>
              <a:t>lese/møte/kunne </a:t>
            </a:r>
            <a:r>
              <a:rPr lang="nn-NO" sz="2400" dirty="0">
                <a:cs typeface="Times New Roman" panose="02020603050405020304" pitchFamily="18" charset="0"/>
              </a:rPr>
              <a:t>noko om</a:t>
            </a:r>
          </a:p>
          <a:p>
            <a:endParaRPr lang="nn-NO" sz="2400" dirty="0"/>
          </a:p>
          <a:p>
            <a:endParaRPr lang="nn-NO" sz="2400" dirty="0"/>
          </a:p>
        </p:txBody>
      </p:sp>
    </p:spTree>
    <p:extLst>
      <p:ext uri="{BB962C8B-B14F-4D97-AF65-F5344CB8AC3E}">
        <p14:creationId xmlns:p14="http://schemas.microsoft.com/office/powerpoint/2010/main" val="3144005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   </a:t>
            </a:r>
            <a:endParaRPr lang="pl-P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smtClean="0"/>
              <a:t>       </a:t>
            </a:r>
            <a:endParaRPr lang="pl-PL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838200" y="2282825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mtClean="0"/>
              <a:t>   </a:t>
            </a:r>
            <a:endParaRPr lang="pl-PL" dirty="0"/>
          </a:p>
        </p:txBody>
      </p:sp>
      <p:sp>
        <p:nvSpPr>
          <p:cNvPr id="4" name="TekstSylinder 3"/>
          <p:cNvSpPr txBox="1"/>
          <p:nvPr/>
        </p:nvSpPr>
        <p:spPr>
          <a:xfrm>
            <a:off x="1115616" y="1628800"/>
            <a:ext cx="734481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AutoNum type="arabicPeriod" startAt="2"/>
              <a:defRPr/>
            </a:pPr>
            <a:r>
              <a:rPr lang="nn-NO" sz="2000" dirty="0">
                <a:cs typeface="Times New Roman" panose="02020603050405020304" pitchFamily="18" charset="0"/>
              </a:rPr>
              <a:t>Sjå «det norske» på nytt: Kva er kjenneteikna på «det norske» i dag? Korleis bygge eit kulturelt fellesskap på 2000-talet?</a:t>
            </a:r>
          </a:p>
          <a:p>
            <a:pPr>
              <a:defRPr/>
            </a:pPr>
            <a:endParaRPr lang="nn-NO" sz="2000" dirty="0"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nn-NO" sz="2000" dirty="0">
                <a:cs typeface="Times New Roman" panose="02020603050405020304" pitchFamily="18" charset="0"/>
              </a:rPr>
              <a:t>	</a:t>
            </a:r>
            <a:r>
              <a:rPr lang="nn-NO" sz="2000" dirty="0" smtClean="0">
                <a:cs typeface="Times New Roman" panose="02020603050405020304" pitchFamily="18" charset="0"/>
              </a:rPr>
              <a:t>«</a:t>
            </a:r>
            <a:r>
              <a:rPr lang="nn-NO" sz="2000" dirty="0">
                <a:cs typeface="Times New Roman" panose="02020603050405020304" pitchFamily="18" charset="0"/>
              </a:rPr>
              <a:t>Den nye </a:t>
            </a:r>
            <a:r>
              <a:rPr lang="nn-NO" sz="2000" dirty="0" err="1">
                <a:cs typeface="Times New Roman" panose="02020603050405020304" pitchFamily="18" charset="0"/>
              </a:rPr>
              <a:t>innvandringen</a:t>
            </a:r>
            <a:r>
              <a:rPr lang="nn-NO" sz="2000" dirty="0">
                <a:cs typeface="Times New Roman" panose="02020603050405020304" pitchFamily="18" charset="0"/>
              </a:rPr>
              <a:t> har stilt nasjonalstaten </a:t>
            </a:r>
            <a:r>
              <a:rPr lang="nn-NO" sz="2000" dirty="0" smtClean="0">
                <a:cs typeface="Times New Roman" panose="02020603050405020304" pitchFamily="18" charset="0"/>
              </a:rPr>
              <a:t>overfor 	et </a:t>
            </a:r>
            <a:r>
              <a:rPr lang="nn-NO" sz="2000" dirty="0">
                <a:cs typeface="Times New Roman" panose="02020603050405020304" pitchFamily="18" charset="0"/>
              </a:rPr>
              <a:t>nasjonsbyggingsprosjekt av en annen </a:t>
            </a:r>
            <a:r>
              <a:rPr lang="nn-NO" sz="2000" dirty="0" smtClean="0">
                <a:cs typeface="Times New Roman" panose="02020603050405020304" pitchFamily="18" charset="0"/>
              </a:rPr>
              <a:t>orden</a:t>
            </a:r>
            <a:r>
              <a:rPr lang="nn-NO" sz="2000" dirty="0">
                <a:cs typeface="Times New Roman" panose="02020603050405020304" pitchFamily="18" charset="0"/>
              </a:rPr>
              <a:t>. Nye etniske </a:t>
            </a:r>
            <a:r>
              <a:rPr lang="nn-NO" sz="2000" dirty="0" smtClean="0">
                <a:cs typeface="Times New Roman" panose="02020603050405020304" pitchFamily="18" charset="0"/>
              </a:rPr>
              <a:t>	og </a:t>
            </a:r>
            <a:r>
              <a:rPr lang="nn-NO" sz="2000" dirty="0">
                <a:cs typeface="Times New Roman" panose="02020603050405020304" pitchFamily="18" charset="0"/>
              </a:rPr>
              <a:t>nasjonale grupper skal </a:t>
            </a:r>
            <a:r>
              <a:rPr lang="nn-NO" sz="2000" dirty="0" smtClean="0">
                <a:cs typeface="Times New Roman" panose="02020603050405020304" pitchFamily="18" charset="0"/>
              </a:rPr>
              <a:t> </a:t>
            </a:r>
            <a:r>
              <a:rPr lang="nn-NO" sz="2000" dirty="0" err="1" smtClean="0">
                <a:cs typeface="Times New Roman" panose="02020603050405020304" pitchFamily="18" charset="0"/>
              </a:rPr>
              <a:t>innlemmes</a:t>
            </a:r>
            <a:r>
              <a:rPr lang="nn-NO" sz="2000" dirty="0" smtClean="0">
                <a:cs typeface="Times New Roman" panose="02020603050405020304" pitchFamily="18" charset="0"/>
              </a:rPr>
              <a:t> </a:t>
            </a:r>
            <a:r>
              <a:rPr lang="nn-NO" sz="2000" dirty="0">
                <a:cs typeface="Times New Roman" panose="02020603050405020304" pitchFamily="18" charset="0"/>
              </a:rPr>
              <a:t>i den store </a:t>
            </a:r>
            <a:r>
              <a:rPr lang="nn-NO" sz="2000" dirty="0" smtClean="0">
                <a:cs typeface="Times New Roman" panose="02020603050405020304" pitchFamily="18" charset="0"/>
              </a:rPr>
              <a:t>	</a:t>
            </a:r>
            <a:r>
              <a:rPr lang="nn-NO" sz="2000" dirty="0" err="1" smtClean="0">
                <a:cs typeface="Times New Roman" panose="02020603050405020304" pitchFamily="18" charset="0"/>
              </a:rPr>
              <a:t>fortellingen</a:t>
            </a:r>
            <a:r>
              <a:rPr lang="nn-NO" sz="2000" dirty="0" smtClean="0">
                <a:cs typeface="Times New Roman" panose="02020603050405020304" pitchFamily="18" charset="0"/>
              </a:rPr>
              <a:t> </a:t>
            </a:r>
            <a:r>
              <a:rPr lang="nn-NO" sz="2000" dirty="0">
                <a:cs typeface="Times New Roman" panose="02020603050405020304" pitchFamily="18" charset="0"/>
              </a:rPr>
              <a:t>om </a:t>
            </a:r>
            <a:r>
              <a:rPr lang="nn-NO" sz="2000" dirty="0" smtClean="0">
                <a:cs typeface="Times New Roman" panose="02020603050405020304" pitchFamily="18" charset="0"/>
              </a:rPr>
              <a:t>nasjonen Norge</a:t>
            </a:r>
            <a:r>
              <a:rPr lang="nn-NO" sz="2000" dirty="0">
                <a:cs typeface="Times New Roman" panose="02020603050405020304" pitchFamily="18" charset="0"/>
              </a:rPr>
              <a:t>, og bli en del av det </a:t>
            </a:r>
            <a:r>
              <a:rPr lang="nn-NO" sz="2000" dirty="0" smtClean="0">
                <a:cs typeface="Times New Roman" panose="02020603050405020304" pitchFamily="18" charset="0"/>
              </a:rPr>
              <a:t>	kollektive </a:t>
            </a:r>
            <a:r>
              <a:rPr lang="nn-NO" sz="2000" dirty="0">
                <a:cs typeface="Times New Roman" panose="02020603050405020304" pitchFamily="18" charset="0"/>
              </a:rPr>
              <a:t>minnet</a:t>
            </a:r>
            <a:r>
              <a:rPr lang="nn-NO" sz="2000" dirty="0" smtClean="0">
                <a:cs typeface="Times New Roman" panose="02020603050405020304" pitchFamily="18" charset="0"/>
              </a:rPr>
              <a:t>»</a:t>
            </a:r>
          </a:p>
          <a:p>
            <a:pPr>
              <a:defRPr/>
            </a:pPr>
            <a:endParaRPr lang="nn-NO" sz="2000" dirty="0">
              <a:cs typeface="Times New Roman" panose="02020603050405020304" pitchFamily="18" charset="0"/>
            </a:endParaRPr>
          </a:p>
          <a:p>
            <a:pPr algn="r">
              <a:defRPr/>
            </a:pPr>
            <a:r>
              <a:rPr lang="nn-NO" sz="2000" dirty="0" smtClean="0">
                <a:cs typeface="Times New Roman" panose="02020603050405020304" pitchFamily="18" charset="0"/>
              </a:rPr>
              <a:t>	</a:t>
            </a:r>
            <a:r>
              <a:rPr lang="nn-NO" dirty="0" smtClean="0">
                <a:cs typeface="Times New Roman" panose="02020603050405020304" pitchFamily="18" charset="0"/>
              </a:rPr>
              <a:t>(</a:t>
            </a:r>
            <a:r>
              <a:rPr lang="nn-NO" dirty="0">
                <a:cs typeface="Times New Roman" panose="02020603050405020304" pitchFamily="18" charset="0"/>
              </a:rPr>
              <a:t>Grete Brochmann, </a:t>
            </a:r>
            <a:r>
              <a:rPr lang="nn-NO" i="1" dirty="0">
                <a:cs typeface="Times New Roman" panose="02020603050405020304" pitchFamily="18" charset="0"/>
              </a:rPr>
              <a:t>Norsk innvandringshistorie, 2003)</a:t>
            </a:r>
            <a:endParaRPr lang="nn-NO" dirty="0">
              <a:cs typeface="Times New Roman" panose="02020603050405020304" pitchFamily="18" charset="0"/>
            </a:endParaRPr>
          </a:p>
          <a:p>
            <a:endParaRPr lang="nn-NO" sz="2000" dirty="0"/>
          </a:p>
          <a:p>
            <a:endParaRPr lang="nn-NO" sz="2000" dirty="0"/>
          </a:p>
        </p:txBody>
      </p:sp>
    </p:spTree>
    <p:extLst>
      <p:ext uri="{BB962C8B-B14F-4D97-AF65-F5344CB8AC3E}">
        <p14:creationId xmlns:p14="http://schemas.microsoft.com/office/powerpoint/2010/main" val="3144005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572</TotalTime>
  <Words>622</Words>
  <Application>Microsoft Office PowerPoint</Application>
  <PresentationFormat>Skjermfremvisning (4:3)</PresentationFormat>
  <Paragraphs>124</Paragraphs>
  <Slides>16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16</vt:i4>
      </vt:variant>
    </vt:vector>
  </HeadingPairs>
  <TitlesOfParts>
    <vt:vector size="21" baseType="lpstr">
      <vt:lpstr>Arial</vt:lpstr>
      <vt:lpstr>Calibri</vt:lpstr>
      <vt:lpstr>Times New Roman</vt:lpstr>
      <vt:lpstr>Wingdings</vt:lpstr>
      <vt:lpstr>Office Theme</vt:lpstr>
      <vt:lpstr>PowerPoint-presentasjon</vt:lpstr>
      <vt:lpstr>   </vt:lpstr>
      <vt:lpstr>   </vt:lpstr>
      <vt:lpstr>   </vt:lpstr>
      <vt:lpstr>   </vt:lpstr>
      <vt:lpstr>   </vt:lpstr>
      <vt:lpstr>   </vt:lpstr>
      <vt:lpstr>   </vt:lpstr>
      <vt:lpstr>   </vt:lpstr>
      <vt:lpstr>   </vt:lpstr>
      <vt:lpstr>   </vt:lpstr>
      <vt:lpstr>   </vt:lpstr>
      <vt:lpstr>   </vt:lpstr>
      <vt:lpstr>   </vt:lpstr>
      <vt:lpstr>   </vt:lpstr>
      <vt:lpstr>   </vt:lpstr>
    </vt:vector>
  </TitlesOfParts>
  <Company>Fagbokforlaget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Mateusz Pek</dc:creator>
  <cp:lastModifiedBy>Malgorzata Golinska</cp:lastModifiedBy>
  <cp:revision>15</cp:revision>
  <dcterms:created xsi:type="dcterms:W3CDTF">2013-02-14T15:02:40Z</dcterms:created>
  <dcterms:modified xsi:type="dcterms:W3CDTF">2016-01-22T09:08:12Z</dcterms:modified>
</cp:coreProperties>
</file>