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94" r:id="rId2"/>
    <p:sldId id="256" r:id="rId3"/>
    <p:sldId id="275" r:id="rId4"/>
    <p:sldId id="276" r:id="rId5"/>
    <p:sldId id="277" r:id="rId6"/>
    <p:sldId id="278" r:id="rId7"/>
    <p:sldId id="274" r:id="rId8"/>
    <p:sldId id="279" r:id="rId9"/>
    <p:sldId id="280" r:id="rId10"/>
    <p:sldId id="281" r:id="rId11"/>
    <p:sldId id="282" r:id="rId12"/>
    <p:sldId id="290" r:id="rId13"/>
    <p:sldId id="283" r:id="rId14"/>
    <p:sldId id="284" r:id="rId15"/>
    <p:sldId id="291" r:id="rId16"/>
    <p:sldId id="292" r:id="rId17"/>
    <p:sldId id="271" r:id="rId18"/>
    <p:sldId id="285" r:id="rId19"/>
    <p:sldId id="286" r:id="rId20"/>
    <p:sldId id="287" r:id="rId21"/>
  </p:sldIdLst>
  <p:sldSz cx="9144000" cy="6858000" type="screen4x3"/>
  <p:notesSz cx="6858000" cy="9144000"/>
  <p:custDataLst>
    <p:tags r:id="rId23"/>
  </p:custDataLst>
  <p:defaultTextStyle>
    <a:defPPr>
      <a:defRPr lang="nb-NO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39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nn-NO" altLang="nb-NO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nn-NO" altLang="nb-NO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noProof="0" smtClean="0"/>
              <a:t>Klikk for å redigere tekststiler i malen</a:t>
            </a:r>
          </a:p>
          <a:p>
            <a:pPr lvl="1"/>
            <a:r>
              <a:rPr lang="nb-NO" altLang="nb-NO" noProof="0" smtClean="0"/>
              <a:t>Andre nivå</a:t>
            </a:r>
          </a:p>
          <a:p>
            <a:pPr lvl="2"/>
            <a:r>
              <a:rPr lang="nb-NO" altLang="nb-NO" noProof="0" smtClean="0"/>
              <a:t>Tredje nivå</a:t>
            </a:r>
          </a:p>
          <a:p>
            <a:pPr lvl="3"/>
            <a:r>
              <a:rPr lang="nb-NO" altLang="nb-NO" noProof="0" smtClean="0"/>
              <a:t>Fjerde nivå</a:t>
            </a:r>
          </a:p>
          <a:p>
            <a:pPr lvl="4"/>
            <a:r>
              <a:rPr lang="nb-NO" altLang="nb-NO" noProof="0" smtClean="0"/>
              <a:t>Femte nivå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nn-NO" altLang="nb-NO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F4F9DDC-1516-4539-8E91-640D6061FCF9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7352512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A6634B0-E4D9-4787-9F32-C026A704406C}" type="slidenum">
              <a:rPr lang="nb-NO" altLang="nb-NO"/>
              <a:pPr eaLnBrk="1" hangingPunct="1">
                <a:spcBef>
                  <a:spcPct val="0"/>
                </a:spcBef>
              </a:pPr>
              <a:t>2</a:t>
            </a:fld>
            <a:endParaRPr lang="nb-NO" altLang="nb-NO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nb-NO" altLang="nb-NO" smtClean="0"/>
              <a:t>Før 500: Antikken</a:t>
            </a:r>
          </a:p>
          <a:p>
            <a:pPr eaLnBrk="1" hangingPunct="1"/>
            <a:r>
              <a:rPr lang="nb-NO" altLang="nb-NO" smtClean="0"/>
              <a:t>Etter 1500 Renessansen</a:t>
            </a:r>
            <a:fld id="{28AEDFDF-D630-40E1-99B4-01DA7AB71E04}" type="slidenum">
              <a:rPr lang="nb-NO" altLang="nb-NO" smtClean="0"/>
              <a:pPr eaLnBrk="1" hangingPunct="1"/>
              <a:t>2</a:t>
            </a:fld>
            <a:endParaRPr lang="nb-NO" altLang="nb-NO" smtClean="0"/>
          </a:p>
        </p:txBody>
      </p:sp>
    </p:spTree>
    <p:extLst>
      <p:ext uri="{BB962C8B-B14F-4D97-AF65-F5344CB8AC3E}">
        <p14:creationId xmlns:p14="http://schemas.microsoft.com/office/powerpoint/2010/main" val="4163599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6F90E34-70BA-417E-8863-0692078BA95D}" type="slidenum">
              <a:rPr lang="nb-NO" altLang="nb-NO"/>
              <a:pPr eaLnBrk="1" hangingPunct="1">
                <a:spcBef>
                  <a:spcPct val="0"/>
                </a:spcBef>
              </a:pPr>
              <a:t>17</a:t>
            </a:fld>
            <a:endParaRPr lang="nb-NO" altLang="nb-NO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n-NO" altLang="nb-NO" smtClean="0"/>
          </a:p>
        </p:txBody>
      </p:sp>
    </p:spTree>
    <p:extLst>
      <p:ext uri="{BB962C8B-B14F-4D97-AF65-F5344CB8AC3E}">
        <p14:creationId xmlns:p14="http://schemas.microsoft.com/office/powerpoint/2010/main" val="394596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459313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296783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469158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842189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646829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484633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016327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952950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4443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926332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n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04453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" y="0"/>
            <a:ext cx="91408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33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tel 1"/>
          <p:cNvSpPr>
            <a:spLocks noGrp="1"/>
          </p:cNvSpPr>
          <p:nvPr>
            <p:ph type="title"/>
          </p:nvPr>
        </p:nvSpPr>
        <p:spPr bwMode="auto"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n-NO" altLang="nb-NO" b="1" dirty="0" smtClean="0"/>
              <a:t>Norrøn litteratur</a:t>
            </a:r>
          </a:p>
        </p:txBody>
      </p:sp>
      <p:sp>
        <p:nvSpPr>
          <p:cNvPr id="9219" name="Plassholder for innhold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b-NO" altLang="nb-NO" sz="2400" dirty="0" smtClean="0"/>
              <a:t>T</a:t>
            </a:r>
            <a:r>
              <a:rPr lang="nn-NO" altLang="nb-NO" sz="2400" dirty="0" smtClean="0"/>
              <a:t>re </a:t>
            </a:r>
            <a:r>
              <a:rPr lang="nn-NO" altLang="nb-NO" sz="2400" dirty="0" err="1" smtClean="0"/>
              <a:t>hovedsjangre</a:t>
            </a:r>
            <a:r>
              <a:rPr lang="nn-NO" altLang="nb-NO" sz="2400" dirty="0" smtClean="0"/>
              <a:t>:</a:t>
            </a:r>
            <a:endParaRPr lang="nb-NO" altLang="nb-NO" sz="2400" dirty="0" smtClean="0"/>
          </a:p>
          <a:p>
            <a:pPr eaLnBrk="1" hangingPunct="1">
              <a:buFont typeface="Arial" charset="0"/>
              <a:buNone/>
            </a:pPr>
            <a:r>
              <a:rPr lang="nn-NO" altLang="nb-NO" sz="2400" dirty="0" smtClean="0"/>
              <a:t> </a:t>
            </a:r>
            <a:endParaRPr lang="nb-NO" altLang="nb-NO" sz="2400" dirty="0" smtClean="0"/>
          </a:p>
          <a:p>
            <a:pPr eaLnBrk="1" hangingPunct="1"/>
            <a:r>
              <a:rPr lang="nb-NO" altLang="nb-NO" sz="2400" dirty="0" smtClean="0"/>
              <a:t>E</a:t>
            </a:r>
            <a:r>
              <a:rPr lang="nn-NO" altLang="nb-NO" sz="2400" dirty="0" err="1" smtClean="0"/>
              <a:t>ddadikt</a:t>
            </a:r>
            <a:endParaRPr lang="nb-NO" altLang="nb-NO" sz="2400" dirty="0" smtClean="0"/>
          </a:p>
          <a:p>
            <a:pPr eaLnBrk="1" hangingPunct="1"/>
            <a:r>
              <a:rPr lang="nn-NO" altLang="nb-NO" sz="2400" dirty="0" smtClean="0"/>
              <a:t>Skaldekvad</a:t>
            </a:r>
            <a:endParaRPr lang="nb-NO" altLang="nb-NO" sz="2400" dirty="0" smtClean="0"/>
          </a:p>
          <a:p>
            <a:pPr eaLnBrk="1" hangingPunct="1"/>
            <a:r>
              <a:rPr lang="nb-NO" altLang="nb-NO" sz="2400" dirty="0" smtClean="0"/>
              <a:t>S</a:t>
            </a:r>
            <a:r>
              <a:rPr lang="nn-NO" altLang="nb-NO" sz="2400" dirty="0" err="1" smtClean="0"/>
              <a:t>agaer</a:t>
            </a:r>
            <a:endParaRPr lang="nb-NO" altLang="nb-NO" sz="2400" dirty="0" smtClean="0"/>
          </a:p>
          <a:p>
            <a:pPr eaLnBrk="1" hangingPunct="1"/>
            <a:endParaRPr lang="nn-NO" altLang="nb-NO" dirty="0" smtClean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1685"/>
            <a:ext cx="9144000" cy="52631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tel 1"/>
          <p:cNvSpPr>
            <a:spLocks noGrp="1"/>
          </p:cNvSpPr>
          <p:nvPr>
            <p:ph type="title"/>
          </p:nvPr>
        </p:nvSpPr>
        <p:spPr bwMode="auto"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n-NO" altLang="nb-NO" b="1" dirty="0" smtClean="0"/>
              <a:t>Eddadikt</a:t>
            </a:r>
          </a:p>
        </p:txBody>
      </p:sp>
      <p:sp>
        <p:nvSpPr>
          <p:cNvPr id="10243" name="Plassholder for innhold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n-NO" altLang="nb-NO" sz="2400" i="1" dirty="0" err="1" smtClean="0"/>
              <a:t>Eddakvadene</a:t>
            </a:r>
            <a:r>
              <a:rPr lang="nn-NO" altLang="nb-NO" sz="2400" i="1" dirty="0" smtClean="0"/>
              <a:t> </a:t>
            </a:r>
            <a:r>
              <a:rPr lang="nn-NO" altLang="nb-NO" sz="2400" dirty="0" smtClean="0"/>
              <a:t>blir regnet som de eldste. </a:t>
            </a:r>
            <a:endParaRPr lang="nb-NO" altLang="nb-NO" sz="2400" dirty="0" smtClean="0"/>
          </a:p>
          <a:p>
            <a:pPr eaLnBrk="1" hangingPunct="1"/>
            <a:r>
              <a:rPr lang="nn-NO" altLang="nb-NO" sz="2400" dirty="0" smtClean="0"/>
              <a:t>De </a:t>
            </a:r>
            <a:r>
              <a:rPr lang="nn-NO" altLang="nb-NO" sz="2400" dirty="0" err="1" smtClean="0"/>
              <a:t>forteller</a:t>
            </a:r>
            <a:r>
              <a:rPr lang="nn-NO" altLang="nb-NO" sz="2400" dirty="0" smtClean="0"/>
              <a:t> om </a:t>
            </a:r>
            <a:r>
              <a:rPr lang="nn-NO" altLang="nb-NO" sz="2400" dirty="0" err="1" smtClean="0"/>
              <a:t>gudene</a:t>
            </a:r>
            <a:r>
              <a:rPr lang="nn-NO" altLang="nb-NO" sz="2400" dirty="0" smtClean="0"/>
              <a:t> og om </a:t>
            </a:r>
            <a:r>
              <a:rPr lang="nn-NO" altLang="nb-NO" sz="2400" dirty="0" err="1" smtClean="0"/>
              <a:t>hvordan</a:t>
            </a:r>
            <a:r>
              <a:rPr lang="nn-NO" altLang="nb-NO" sz="2400" dirty="0" smtClean="0"/>
              <a:t> verden ble til. </a:t>
            </a: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1685"/>
            <a:ext cx="9144000" cy="526315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596" y="2584106"/>
            <a:ext cx="4699590" cy="3468522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5201729" y="6026135"/>
            <a:ext cx="175978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700" dirty="0" smtClean="0">
                <a:latin typeface="+mj-lt"/>
              </a:rPr>
              <a:t>  W.G</a:t>
            </a:r>
            <a:r>
              <a:rPr lang="nb-NO" sz="700" dirty="0">
                <a:latin typeface="+mj-lt"/>
              </a:rPr>
              <a:t>. </a:t>
            </a:r>
            <a:r>
              <a:rPr lang="nb-NO" sz="700" dirty="0" err="1" smtClean="0">
                <a:latin typeface="+mj-lt"/>
              </a:rPr>
              <a:t>Collingwood</a:t>
            </a:r>
            <a:r>
              <a:rPr lang="nb-NO" sz="700" dirty="0" smtClean="0">
                <a:latin typeface="+mj-lt"/>
              </a:rPr>
              <a:t>/Wikimedia </a:t>
            </a:r>
            <a:r>
              <a:rPr lang="nb-NO" sz="700" dirty="0" err="1" smtClean="0">
                <a:latin typeface="+mj-lt"/>
              </a:rPr>
              <a:t>Commons</a:t>
            </a:r>
            <a:endParaRPr lang="nb-NO" sz="700" dirty="0">
              <a:latin typeface="+mj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tel 1"/>
          <p:cNvSpPr>
            <a:spLocks noGrp="1"/>
          </p:cNvSpPr>
          <p:nvPr>
            <p:ph type="title"/>
          </p:nvPr>
        </p:nvSpPr>
        <p:spPr bwMode="auto"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n-NO" altLang="nb-NO" b="1" dirty="0" smtClean="0"/>
              <a:t>Rim, rytme og form i </a:t>
            </a:r>
            <a:r>
              <a:rPr lang="nn-NO" altLang="nb-NO" b="1" dirty="0" err="1" smtClean="0"/>
              <a:t>Eddadiktene</a:t>
            </a:r>
            <a:endParaRPr lang="nn-NO" altLang="nb-NO" b="1" dirty="0" smtClean="0"/>
          </a:p>
        </p:txBody>
      </p:sp>
      <p:sp>
        <p:nvSpPr>
          <p:cNvPr id="11267" name="Plassholder for innhold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n-NO" altLang="nb-NO" sz="2400" b="1" dirty="0" smtClean="0"/>
              <a:t>Allitterasjon </a:t>
            </a:r>
            <a:r>
              <a:rPr lang="nn-NO" altLang="nb-NO" sz="2400" dirty="0" smtClean="0"/>
              <a:t>– </a:t>
            </a:r>
            <a:r>
              <a:rPr lang="nn-NO" altLang="nb-NO" sz="2400" dirty="0" err="1" smtClean="0"/>
              <a:t>ogsa</a:t>
            </a:r>
            <a:r>
              <a:rPr lang="nn-NO" altLang="nb-NO" sz="2400" dirty="0" smtClean="0"/>
              <a:t>̊ </a:t>
            </a:r>
            <a:r>
              <a:rPr lang="nn-NO" altLang="nb-NO" sz="2400" dirty="0" err="1" smtClean="0"/>
              <a:t>kalt</a:t>
            </a:r>
            <a:r>
              <a:rPr lang="nn-NO" altLang="nb-NO" sz="2400" dirty="0" smtClean="0"/>
              <a:t> bokstavrim: Eks.: «</a:t>
            </a:r>
            <a:r>
              <a:rPr lang="nn-NO" altLang="nb-NO" sz="2400" i="1" dirty="0" smtClean="0"/>
              <a:t>V</a:t>
            </a:r>
            <a:r>
              <a:rPr lang="nn-NO" altLang="nb-NO" sz="2400" dirty="0" smtClean="0"/>
              <a:t>reid var </a:t>
            </a:r>
            <a:r>
              <a:rPr lang="nn-NO" altLang="nb-NO" sz="2400" i="1" dirty="0" smtClean="0"/>
              <a:t>V</a:t>
            </a:r>
            <a:r>
              <a:rPr lang="nn-NO" altLang="nb-NO" sz="2400" dirty="0" smtClean="0"/>
              <a:t>ingtor (d</a:t>
            </a:r>
            <a:r>
              <a:rPr lang="nn-NO" altLang="nb-NO" sz="2400" i="1" dirty="0" smtClean="0"/>
              <a:t>å </a:t>
            </a:r>
            <a:r>
              <a:rPr lang="nn-NO" altLang="nb-NO" sz="2400" dirty="0" smtClean="0"/>
              <a:t>han vakn</a:t>
            </a:r>
            <a:r>
              <a:rPr lang="nn-NO" altLang="nb-NO" sz="2400" i="1" dirty="0" smtClean="0"/>
              <a:t>a</a:t>
            </a:r>
            <a:r>
              <a:rPr lang="nn-NO" altLang="nb-NO" sz="2400" dirty="0" smtClean="0"/>
              <a:t>) ...» </a:t>
            </a:r>
          </a:p>
          <a:p>
            <a:pPr eaLnBrk="1" hangingPunct="1"/>
            <a:r>
              <a:rPr lang="nn-NO" altLang="nb-NO" sz="2400" b="1" dirty="0" smtClean="0"/>
              <a:t>Innrim </a:t>
            </a:r>
            <a:r>
              <a:rPr lang="nn-NO" altLang="nb-NO" sz="2400" dirty="0" smtClean="0"/>
              <a:t>– en </a:t>
            </a:r>
            <a:r>
              <a:rPr lang="nn-NO" altLang="nb-NO" sz="2400" dirty="0" err="1" smtClean="0"/>
              <a:t>lydkombinasjon</a:t>
            </a:r>
            <a:r>
              <a:rPr lang="nn-NO" altLang="nb-NO" sz="2400" dirty="0" smtClean="0"/>
              <a:t> inne i et ord kommer igjen i et </a:t>
            </a:r>
            <a:r>
              <a:rPr lang="nn-NO" altLang="nb-NO" sz="2400" dirty="0" err="1" smtClean="0"/>
              <a:t>annet</a:t>
            </a:r>
            <a:r>
              <a:rPr lang="nn-NO" altLang="nb-NO" sz="2400" dirty="0" smtClean="0"/>
              <a:t> ord i </a:t>
            </a:r>
            <a:r>
              <a:rPr lang="nn-NO" altLang="nb-NO" sz="2400" dirty="0" err="1" smtClean="0"/>
              <a:t>samme</a:t>
            </a:r>
            <a:r>
              <a:rPr lang="nb-NO" altLang="nb-NO" sz="2400" dirty="0" smtClean="0"/>
              <a:t> </a:t>
            </a:r>
            <a:r>
              <a:rPr lang="nn-NO" altLang="nb-NO" sz="2400" dirty="0" smtClean="0"/>
              <a:t>verselinje («h</a:t>
            </a:r>
            <a:r>
              <a:rPr lang="nn-NO" altLang="nb-NO" sz="2400" i="1" dirty="0" smtClean="0"/>
              <a:t>ag</a:t>
            </a:r>
            <a:r>
              <a:rPr lang="nn-NO" altLang="nb-NO" sz="2400" dirty="0" smtClean="0"/>
              <a:t>e» – «l</a:t>
            </a:r>
            <a:r>
              <a:rPr lang="nn-NO" altLang="nb-NO" sz="2400" i="1" dirty="0" smtClean="0"/>
              <a:t>ag</a:t>
            </a:r>
            <a:r>
              <a:rPr lang="nn-NO" altLang="nb-NO" sz="2400" dirty="0" smtClean="0"/>
              <a:t>a») </a:t>
            </a:r>
          </a:p>
          <a:p>
            <a:pPr eaLnBrk="1" hangingPunct="1"/>
            <a:r>
              <a:rPr lang="nn-NO" altLang="nb-NO" sz="2400" b="1" dirty="0" smtClean="0"/>
              <a:t>Kenning </a:t>
            </a:r>
            <a:r>
              <a:rPr lang="nn-NO" altLang="nb-NO" sz="2400" dirty="0" smtClean="0"/>
              <a:t>– en </a:t>
            </a:r>
            <a:r>
              <a:rPr lang="nn-NO" altLang="nb-NO" sz="2400" dirty="0" err="1" smtClean="0"/>
              <a:t>omskrivning</a:t>
            </a:r>
            <a:r>
              <a:rPr lang="nn-NO" altLang="nb-NO" sz="2400" dirty="0" smtClean="0"/>
              <a:t>, metafor, </a:t>
            </a:r>
            <a:r>
              <a:rPr lang="nn-NO" altLang="nb-NO" sz="2400" dirty="0" err="1" smtClean="0"/>
              <a:t>hvor</a:t>
            </a:r>
            <a:r>
              <a:rPr lang="nn-NO" altLang="nb-NO" sz="2400" dirty="0" smtClean="0"/>
              <a:t> det </a:t>
            </a:r>
            <a:r>
              <a:rPr lang="nn-NO" altLang="nb-NO" sz="2400" dirty="0" err="1" smtClean="0"/>
              <a:t>brukes</a:t>
            </a:r>
            <a:r>
              <a:rPr lang="nn-NO" altLang="nb-NO" sz="2400" dirty="0" smtClean="0"/>
              <a:t> to eller </a:t>
            </a:r>
            <a:r>
              <a:rPr lang="nn-NO" altLang="nb-NO" sz="2400" dirty="0" err="1" smtClean="0"/>
              <a:t>flere</a:t>
            </a:r>
            <a:r>
              <a:rPr lang="nn-NO" altLang="nb-NO" sz="2400" dirty="0" smtClean="0"/>
              <a:t> substantiv for å få fram et </a:t>
            </a:r>
            <a:r>
              <a:rPr lang="nn-NO" altLang="nb-NO" sz="2400" dirty="0" err="1" smtClean="0"/>
              <a:t>annet</a:t>
            </a:r>
            <a:r>
              <a:rPr lang="nn-NO" altLang="nb-NO" sz="2400" dirty="0" smtClean="0"/>
              <a:t>, f.eks. </a:t>
            </a:r>
            <a:r>
              <a:rPr lang="nn-NO" altLang="nb-NO" sz="2400" i="1" dirty="0" smtClean="0"/>
              <a:t>gullringers gud </a:t>
            </a:r>
            <a:r>
              <a:rPr lang="nn-NO" altLang="nb-NO" sz="2400" dirty="0" smtClean="0"/>
              <a:t>= Odin, </a:t>
            </a:r>
            <a:r>
              <a:rPr lang="nn-NO" altLang="nb-NO" sz="2400" i="1" dirty="0" smtClean="0"/>
              <a:t>spydets høgsete </a:t>
            </a:r>
            <a:r>
              <a:rPr lang="nn-NO" altLang="nb-NO" sz="2400" dirty="0" smtClean="0"/>
              <a:t>= </a:t>
            </a:r>
            <a:r>
              <a:rPr lang="nn-NO" altLang="nb-NO" sz="2400" dirty="0" err="1" smtClean="0"/>
              <a:t>hånden</a:t>
            </a:r>
            <a:r>
              <a:rPr lang="nn-NO" altLang="nb-NO" sz="2400" dirty="0" smtClean="0"/>
              <a:t>, </a:t>
            </a:r>
            <a:r>
              <a:rPr lang="nn-NO" altLang="nb-NO" sz="2400" dirty="0" err="1" smtClean="0"/>
              <a:t>måkenes</a:t>
            </a:r>
            <a:r>
              <a:rPr lang="nn-NO" altLang="nb-NO" sz="2400" dirty="0" smtClean="0"/>
              <a:t> vei=havet, Heimdalls </a:t>
            </a:r>
            <a:r>
              <a:rPr lang="nn-NO" altLang="nb-NO" sz="2400" dirty="0" err="1" smtClean="0"/>
              <a:t>sønner</a:t>
            </a:r>
            <a:r>
              <a:rPr lang="nn-NO" altLang="nb-NO" sz="2400" dirty="0" smtClean="0"/>
              <a:t>=</a:t>
            </a:r>
            <a:r>
              <a:rPr lang="nn-NO" altLang="nb-NO" sz="2400" dirty="0" err="1" smtClean="0"/>
              <a:t>menneskene</a:t>
            </a:r>
            <a:r>
              <a:rPr lang="nn-NO" altLang="nb-NO" sz="2400" dirty="0" smtClean="0"/>
              <a:t> </a:t>
            </a:r>
          </a:p>
          <a:p>
            <a:pPr eaLnBrk="1" hangingPunct="1"/>
            <a:r>
              <a:rPr lang="nn-NO" altLang="nb-NO" sz="2400" b="1" dirty="0" smtClean="0"/>
              <a:t>Heiti </a:t>
            </a:r>
            <a:r>
              <a:rPr lang="nn-NO" altLang="nb-NO" sz="2400" dirty="0" smtClean="0"/>
              <a:t>– spesielle poetiske ord som ble brukt som omskriving for </a:t>
            </a:r>
            <a:r>
              <a:rPr lang="nn-NO" altLang="nb-NO" sz="2400" dirty="0" err="1" smtClean="0"/>
              <a:t>mer</a:t>
            </a:r>
            <a:r>
              <a:rPr lang="nn-NO" altLang="nb-NO" sz="2400" dirty="0" smtClean="0"/>
              <a:t> tradisjonelle ord, f.eks. </a:t>
            </a:r>
            <a:r>
              <a:rPr lang="nn-NO" altLang="nb-NO" sz="2400" i="1" dirty="0" err="1" smtClean="0"/>
              <a:t>gramen</a:t>
            </a:r>
            <a:r>
              <a:rPr lang="nn-NO" altLang="nb-NO" sz="2400" i="1" dirty="0" smtClean="0"/>
              <a:t> </a:t>
            </a:r>
            <a:r>
              <a:rPr lang="nn-NO" altLang="nb-NO" sz="2400" dirty="0" smtClean="0"/>
              <a:t>= </a:t>
            </a:r>
            <a:r>
              <a:rPr lang="nn-NO" altLang="nb-NO" sz="2400" i="1" dirty="0" smtClean="0"/>
              <a:t>mann</a:t>
            </a:r>
            <a:r>
              <a:rPr lang="nn-NO" altLang="nb-NO" sz="2400" dirty="0" smtClean="0"/>
              <a:t>, og </a:t>
            </a:r>
            <a:r>
              <a:rPr lang="nn-NO" altLang="nb-NO" sz="2400" i="1" dirty="0" smtClean="0"/>
              <a:t>gangar </a:t>
            </a:r>
            <a:r>
              <a:rPr lang="nn-NO" altLang="nb-NO" sz="2400" dirty="0" smtClean="0"/>
              <a:t>= hest </a:t>
            </a:r>
          </a:p>
          <a:p>
            <a:pPr eaLnBrk="1" hangingPunct="1"/>
            <a:endParaRPr lang="nn-NO" altLang="nb-NO" dirty="0" smtClean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1685"/>
            <a:ext cx="9144000" cy="52631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tel 1"/>
          <p:cNvSpPr>
            <a:spLocks noGrp="1"/>
          </p:cNvSpPr>
          <p:nvPr>
            <p:ph type="title"/>
          </p:nvPr>
        </p:nvSpPr>
        <p:spPr bwMode="auto"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n-NO" altLang="nb-NO" b="1" dirty="0" smtClean="0"/>
              <a:t>Norrøn poesi: Skaldekvad</a:t>
            </a:r>
          </a:p>
        </p:txBody>
      </p:sp>
      <p:sp>
        <p:nvSpPr>
          <p:cNvPr id="12291" name="Plassholder for innhold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n-NO" altLang="nb-NO" sz="2400" i="1" dirty="0" err="1" smtClean="0"/>
              <a:t>Skaldekvadene</a:t>
            </a:r>
            <a:r>
              <a:rPr lang="nn-NO" altLang="nb-NO" sz="2400" i="1" dirty="0" smtClean="0"/>
              <a:t> </a:t>
            </a:r>
            <a:r>
              <a:rPr lang="nn-NO" altLang="nb-NO" sz="2400" dirty="0" err="1" smtClean="0"/>
              <a:t>forteller</a:t>
            </a:r>
            <a:r>
              <a:rPr lang="nn-NO" altLang="nb-NO" sz="2400" dirty="0" smtClean="0"/>
              <a:t> og kommenterer store </a:t>
            </a:r>
            <a:r>
              <a:rPr lang="nn-NO" altLang="nb-NO" sz="2400" dirty="0" err="1" smtClean="0"/>
              <a:t>hendelser</a:t>
            </a:r>
            <a:r>
              <a:rPr lang="nn-NO" altLang="nb-NO" sz="2400" dirty="0" smtClean="0"/>
              <a:t> </a:t>
            </a:r>
            <a:r>
              <a:rPr lang="nn-NO" altLang="nb-NO" sz="2400" dirty="0" err="1" smtClean="0"/>
              <a:t>fra</a:t>
            </a:r>
            <a:r>
              <a:rPr lang="nn-NO" altLang="nb-NO" sz="2400" dirty="0" smtClean="0"/>
              <a:t> den norrøne fortiden og </a:t>
            </a:r>
            <a:r>
              <a:rPr lang="nn-NO" altLang="nb-NO" sz="2400" dirty="0" err="1" smtClean="0"/>
              <a:t>samtiden</a:t>
            </a:r>
            <a:r>
              <a:rPr lang="nn-NO" altLang="nb-NO" sz="2400" dirty="0" smtClean="0"/>
              <a:t>. </a:t>
            </a:r>
            <a:endParaRPr lang="nb-NO" altLang="nb-NO" sz="2400" dirty="0" smtClean="0"/>
          </a:p>
          <a:p>
            <a:pPr eaLnBrk="1" hangingPunct="1"/>
            <a:r>
              <a:rPr lang="nn-NO" altLang="nb-NO" sz="2400" dirty="0" smtClean="0"/>
              <a:t>Ofte er disse </a:t>
            </a:r>
            <a:r>
              <a:rPr lang="nn-NO" altLang="nb-NO" sz="2400" dirty="0" err="1" smtClean="0"/>
              <a:t>kvadene</a:t>
            </a:r>
            <a:r>
              <a:rPr lang="nn-NO" altLang="nb-NO" sz="2400" dirty="0" smtClean="0"/>
              <a:t> </a:t>
            </a:r>
            <a:r>
              <a:rPr lang="nn-NO" altLang="nb-NO" sz="2400" dirty="0" err="1" smtClean="0"/>
              <a:t>rettet</a:t>
            </a:r>
            <a:r>
              <a:rPr lang="nn-NO" altLang="nb-NO" sz="2400" dirty="0" smtClean="0"/>
              <a:t> til </a:t>
            </a:r>
            <a:r>
              <a:rPr lang="nn-NO" altLang="nb-NO" sz="2400" dirty="0" err="1" smtClean="0"/>
              <a:t>konger</a:t>
            </a:r>
            <a:r>
              <a:rPr lang="nn-NO" altLang="nb-NO" sz="2400" dirty="0" smtClean="0"/>
              <a:t> og </a:t>
            </a:r>
            <a:r>
              <a:rPr lang="nn-NO" altLang="nb-NO" sz="2400" dirty="0" err="1" smtClean="0"/>
              <a:t>høvdinger</a:t>
            </a:r>
            <a:r>
              <a:rPr lang="nn-NO" altLang="nb-NO" sz="2400" dirty="0" smtClean="0"/>
              <a:t>.</a:t>
            </a:r>
            <a:endParaRPr lang="nb-NO" altLang="nb-NO" sz="2400" dirty="0" smtClean="0"/>
          </a:p>
          <a:p>
            <a:pPr eaLnBrk="1" hangingPunct="1"/>
            <a:r>
              <a:rPr lang="nb-NO" altLang="nb-NO" sz="2400" dirty="0" smtClean="0"/>
              <a:t>Skaldene</a:t>
            </a:r>
            <a:r>
              <a:rPr lang="nb-NO" altLang="nb-NO" sz="2400" dirty="0" smtClean="0">
                <a:solidFill>
                  <a:srgbClr val="7F787F"/>
                </a:solidFill>
              </a:rPr>
              <a:t> </a:t>
            </a:r>
            <a:r>
              <a:rPr lang="nb-NO" altLang="nb-NO" sz="2400" dirty="0" smtClean="0"/>
              <a:t>var</a:t>
            </a:r>
            <a:r>
              <a:rPr lang="nb-NO" altLang="nb-NO" sz="2400" dirty="0" smtClean="0">
                <a:solidFill>
                  <a:srgbClr val="7F787F"/>
                </a:solidFill>
              </a:rPr>
              <a:t> </a:t>
            </a:r>
            <a:r>
              <a:rPr lang="nb-NO" altLang="nb-NO" sz="2400" dirty="0" smtClean="0"/>
              <a:t>middelalderens</a:t>
            </a:r>
            <a:r>
              <a:rPr lang="nb-NO" altLang="nb-NO" sz="2400" dirty="0" smtClean="0">
                <a:solidFill>
                  <a:srgbClr val="7F787F"/>
                </a:solidFill>
              </a:rPr>
              <a:t> </a:t>
            </a:r>
            <a:r>
              <a:rPr lang="nb-NO" altLang="nb-NO" sz="2400" dirty="0" smtClean="0"/>
              <a:t>reportere.</a:t>
            </a:r>
            <a:r>
              <a:rPr lang="nn-NO" altLang="nb-NO" sz="2400" dirty="0" smtClean="0">
                <a:solidFill>
                  <a:srgbClr val="7F787F"/>
                </a:solidFill>
              </a:rPr>
              <a:t> </a:t>
            </a:r>
            <a:endParaRPr lang="nb-NO" altLang="nb-NO" sz="2400" dirty="0" smtClean="0"/>
          </a:p>
          <a:p>
            <a:pPr eaLnBrk="1" hangingPunct="1"/>
            <a:r>
              <a:rPr lang="nb-NO" altLang="nb-NO" sz="2400" dirty="0" smtClean="0"/>
              <a:t>Skaldekvadene</a:t>
            </a:r>
            <a:r>
              <a:rPr lang="nb-NO" altLang="nb-NO" sz="2400" dirty="0" smtClean="0">
                <a:solidFill>
                  <a:srgbClr val="7F787F"/>
                </a:solidFill>
              </a:rPr>
              <a:t> </a:t>
            </a:r>
            <a:r>
              <a:rPr lang="nb-NO" altLang="nb-NO" sz="2400" dirty="0" smtClean="0"/>
              <a:t>finner</a:t>
            </a:r>
            <a:r>
              <a:rPr lang="nb-NO" altLang="nb-NO" sz="2400" dirty="0" smtClean="0">
                <a:solidFill>
                  <a:srgbClr val="7F787F"/>
                </a:solidFill>
              </a:rPr>
              <a:t> </a:t>
            </a:r>
            <a:r>
              <a:rPr lang="nb-NO" altLang="nb-NO" sz="2400" dirty="0" smtClean="0"/>
              <a:t>vi</a:t>
            </a:r>
            <a:r>
              <a:rPr lang="nb-NO" altLang="nb-NO" sz="2400" dirty="0" smtClean="0">
                <a:solidFill>
                  <a:srgbClr val="7F787F"/>
                </a:solidFill>
              </a:rPr>
              <a:t> </a:t>
            </a:r>
            <a:r>
              <a:rPr lang="nb-NO" altLang="nb-NO" sz="2400" dirty="0" smtClean="0"/>
              <a:t>i</a:t>
            </a:r>
            <a:r>
              <a:rPr lang="nb-NO" altLang="nb-NO" sz="2400" dirty="0" smtClean="0">
                <a:solidFill>
                  <a:srgbClr val="7F787F"/>
                </a:solidFill>
              </a:rPr>
              <a:t> </a:t>
            </a:r>
            <a:r>
              <a:rPr lang="nb-NO" altLang="nb-NO" sz="2400" dirty="0" smtClean="0"/>
              <a:t>sagaene.</a:t>
            </a:r>
          </a:p>
          <a:p>
            <a:pPr eaLnBrk="1" hangingPunct="1">
              <a:buFont typeface="Arial" charset="0"/>
              <a:buNone/>
            </a:pPr>
            <a:r>
              <a:rPr lang="nn-NO" altLang="nb-NO" dirty="0" smtClean="0"/>
              <a:t> </a:t>
            </a: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1685"/>
            <a:ext cx="9144000" cy="52631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tel 1"/>
          <p:cNvSpPr>
            <a:spLocks noGrp="1"/>
          </p:cNvSpPr>
          <p:nvPr>
            <p:ph type="title"/>
          </p:nvPr>
        </p:nvSpPr>
        <p:spPr bwMode="auto"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n-NO" altLang="nb-NO" b="1" dirty="0" smtClean="0"/>
              <a:t>Sagaer</a:t>
            </a:r>
          </a:p>
        </p:txBody>
      </p:sp>
      <p:sp>
        <p:nvSpPr>
          <p:cNvPr id="13315" name="Plassholder for innhold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n-NO" altLang="nb-NO" sz="2400" i="1" dirty="0" smtClean="0"/>
              <a:t>Sagaene </a:t>
            </a:r>
            <a:r>
              <a:rPr lang="nn-NO" altLang="nb-NO" sz="2400" dirty="0" smtClean="0"/>
              <a:t>er blodige og dramatiske </a:t>
            </a:r>
            <a:r>
              <a:rPr lang="nn-NO" altLang="nb-NO" sz="2400" dirty="0" err="1" smtClean="0"/>
              <a:t>fortellinger</a:t>
            </a:r>
            <a:r>
              <a:rPr lang="nn-NO" altLang="nb-NO" sz="2400" dirty="0" smtClean="0"/>
              <a:t>.</a:t>
            </a:r>
            <a:endParaRPr lang="nb-NO" altLang="nb-NO" sz="2400" dirty="0" smtClean="0"/>
          </a:p>
          <a:p>
            <a:pPr eaLnBrk="1" hangingPunct="1"/>
            <a:r>
              <a:rPr lang="nn-NO" altLang="nb-NO" sz="2400" dirty="0" smtClean="0"/>
              <a:t> De tar for seg de norske </a:t>
            </a:r>
            <a:r>
              <a:rPr lang="nn-NO" altLang="nb-NO" sz="2400" dirty="0" err="1" smtClean="0"/>
              <a:t>kongene</a:t>
            </a:r>
            <a:r>
              <a:rPr lang="nn-NO" altLang="nb-NO" sz="2400" dirty="0" smtClean="0"/>
              <a:t>, helter </a:t>
            </a:r>
            <a:r>
              <a:rPr lang="nn-NO" altLang="nb-NO" sz="2400" dirty="0" err="1" smtClean="0"/>
              <a:t>fra</a:t>
            </a:r>
            <a:r>
              <a:rPr lang="nn-NO" altLang="nb-NO" sz="2400" dirty="0" smtClean="0"/>
              <a:t> </a:t>
            </a:r>
            <a:r>
              <a:rPr lang="nn-NO" altLang="nb-NO" sz="2400" dirty="0" err="1" smtClean="0"/>
              <a:t>eddadiktningen</a:t>
            </a:r>
            <a:r>
              <a:rPr lang="nn-NO" altLang="nb-NO" sz="2400" dirty="0" smtClean="0"/>
              <a:t> og store slekter </a:t>
            </a:r>
            <a:r>
              <a:rPr lang="nn-NO" altLang="nb-NO" sz="2400" dirty="0" err="1" smtClean="0"/>
              <a:t>fra</a:t>
            </a:r>
            <a:r>
              <a:rPr lang="nn-NO" altLang="nb-NO" sz="2400" dirty="0" smtClean="0"/>
              <a:t> Island og Norge.</a:t>
            </a:r>
            <a:endParaRPr lang="nb-NO" altLang="nb-NO" sz="2400" dirty="0" smtClean="0"/>
          </a:p>
          <a:p>
            <a:pPr eaLnBrk="1" hangingPunct="1"/>
            <a:r>
              <a:rPr lang="nb-NO" altLang="nb-NO" sz="2400" dirty="0" smtClean="0"/>
              <a:t>De</a:t>
            </a:r>
            <a:r>
              <a:rPr lang="nb-NO" altLang="nb-NO" sz="2400" dirty="0" smtClean="0">
                <a:solidFill>
                  <a:srgbClr val="7F787F"/>
                </a:solidFill>
              </a:rPr>
              <a:t> </a:t>
            </a:r>
            <a:r>
              <a:rPr lang="nb-NO" altLang="nb-NO" sz="2400" dirty="0" smtClean="0"/>
              <a:t>er</a:t>
            </a:r>
            <a:r>
              <a:rPr lang="nb-NO" altLang="nb-NO" sz="2400" dirty="0" smtClean="0">
                <a:solidFill>
                  <a:srgbClr val="7F787F"/>
                </a:solidFill>
              </a:rPr>
              <a:t> </a:t>
            </a:r>
            <a:r>
              <a:rPr lang="nb-NO" altLang="nb-NO" sz="2400" dirty="0" smtClean="0"/>
              <a:t>blitt</a:t>
            </a:r>
            <a:r>
              <a:rPr lang="nb-NO" altLang="nb-NO" sz="2400" dirty="0" smtClean="0">
                <a:solidFill>
                  <a:srgbClr val="7F787F"/>
                </a:solidFill>
              </a:rPr>
              <a:t> </a:t>
            </a:r>
            <a:r>
              <a:rPr lang="nb-NO" altLang="nb-NO" sz="2400" dirty="0" smtClean="0"/>
              <a:t>til</a:t>
            </a:r>
            <a:r>
              <a:rPr lang="nb-NO" altLang="nb-NO" sz="2400" dirty="0" smtClean="0">
                <a:solidFill>
                  <a:srgbClr val="7F787F"/>
                </a:solidFill>
              </a:rPr>
              <a:t> </a:t>
            </a:r>
            <a:r>
              <a:rPr lang="nb-NO" altLang="nb-NO" sz="2400" dirty="0" smtClean="0"/>
              <a:t>i</a:t>
            </a:r>
            <a:r>
              <a:rPr lang="nb-NO" altLang="nb-NO" sz="2400" dirty="0" smtClean="0">
                <a:solidFill>
                  <a:srgbClr val="7F787F"/>
                </a:solidFill>
              </a:rPr>
              <a:t> </a:t>
            </a:r>
            <a:r>
              <a:rPr lang="nb-NO" altLang="nb-NO" sz="2400" dirty="0" smtClean="0"/>
              <a:t>en</a:t>
            </a:r>
            <a:r>
              <a:rPr lang="nb-NO" altLang="nb-NO" sz="2400" dirty="0" smtClean="0">
                <a:solidFill>
                  <a:srgbClr val="7F787F"/>
                </a:solidFill>
              </a:rPr>
              <a:t> </a:t>
            </a:r>
            <a:r>
              <a:rPr lang="nb-NO" altLang="nb-NO" sz="2400" dirty="0" smtClean="0"/>
              <a:t>muntlig</a:t>
            </a:r>
            <a:r>
              <a:rPr lang="nb-NO" altLang="nb-NO" sz="2400" dirty="0" smtClean="0">
                <a:solidFill>
                  <a:srgbClr val="7F787F"/>
                </a:solidFill>
              </a:rPr>
              <a:t> </a:t>
            </a:r>
            <a:r>
              <a:rPr lang="nb-NO" altLang="nb-NO" sz="2400" dirty="0" smtClean="0"/>
              <a:t>fortellertradisjon.</a:t>
            </a:r>
            <a:r>
              <a:rPr lang="nn-NO" altLang="nb-NO" sz="2400" dirty="0" smtClean="0">
                <a:solidFill>
                  <a:srgbClr val="7F787F"/>
                </a:solidFill>
              </a:rPr>
              <a:t> </a:t>
            </a:r>
            <a:endParaRPr lang="nn-NO" altLang="nb-NO" sz="2400" dirty="0" smtClean="0"/>
          </a:p>
          <a:p>
            <a:pPr eaLnBrk="1" hangingPunct="1"/>
            <a:r>
              <a:rPr lang="nb-NO" altLang="nb-NO" sz="2400" dirty="0" smtClean="0"/>
              <a:t>Skriverne</a:t>
            </a:r>
            <a:r>
              <a:rPr lang="nb-NO" altLang="nb-NO" sz="2400" dirty="0" smtClean="0">
                <a:solidFill>
                  <a:srgbClr val="7F787F"/>
                </a:solidFill>
              </a:rPr>
              <a:t> </a:t>
            </a:r>
            <a:r>
              <a:rPr lang="nb-NO" altLang="nb-NO" sz="2400" dirty="0" smtClean="0"/>
              <a:t>er</a:t>
            </a:r>
            <a:r>
              <a:rPr lang="nb-NO" altLang="nb-NO" sz="2400" dirty="0" smtClean="0">
                <a:solidFill>
                  <a:srgbClr val="7F787F"/>
                </a:solidFill>
              </a:rPr>
              <a:t> </a:t>
            </a:r>
            <a:r>
              <a:rPr lang="nb-NO" altLang="nb-NO" sz="2400" dirty="0" smtClean="0"/>
              <a:t>anonyme.</a:t>
            </a:r>
            <a:r>
              <a:rPr lang="nn-NO" altLang="nb-NO" sz="2400" dirty="0" smtClean="0">
                <a:solidFill>
                  <a:srgbClr val="7F787F"/>
                </a:solidFill>
              </a:rPr>
              <a:t> </a:t>
            </a:r>
            <a:endParaRPr lang="nn-NO" altLang="nb-NO" sz="2400" dirty="0" smtClean="0"/>
          </a:p>
          <a:p>
            <a:pPr eaLnBrk="1" hangingPunct="1"/>
            <a:r>
              <a:rPr lang="nb-NO" altLang="nb-NO" sz="2400" dirty="0" smtClean="0"/>
              <a:t>Det</a:t>
            </a:r>
            <a:r>
              <a:rPr lang="nb-NO" altLang="nb-NO" sz="2400" dirty="0" smtClean="0">
                <a:solidFill>
                  <a:srgbClr val="7F787F"/>
                </a:solidFill>
              </a:rPr>
              <a:t> </a:t>
            </a:r>
            <a:r>
              <a:rPr lang="nb-NO" altLang="nb-NO" sz="2400" dirty="0" smtClean="0"/>
              <a:t>er</a:t>
            </a:r>
            <a:r>
              <a:rPr lang="nb-NO" altLang="nb-NO" sz="2400" dirty="0" smtClean="0">
                <a:solidFill>
                  <a:srgbClr val="7F787F"/>
                </a:solidFill>
              </a:rPr>
              <a:t> </a:t>
            </a:r>
            <a:r>
              <a:rPr lang="nb-NO" altLang="nb-NO" sz="2400" dirty="0" smtClean="0"/>
              <a:t>bevart</a:t>
            </a:r>
            <a:r>
              <a:rPr lang="nb-NO" altLang="nb-NO" sz="2400" dirty="0" smtClean="0">
                <a:solidFill>
                  <a:srgbClr val="7F787F"/>
                </a:solidFill>
              </a:rPr>
              <a:t> </a:t>
            </a:r>
            <a:r>
              <a:rPr lang="nb-NO" altLang="nb-NO" sz="2400" dirty="0" smtClean="0"/>
              <a:t>ca.</a:t>
            </a:r>
            <a:r>
              <a:rPr lang="nb-NO" altLang="nb-NO" sz="2400" dirty="0" smtClean="0">
                <a:solidFill>
                  <a:srgbClr val="7F787F"/>
                </a:solidFill>
              </a:rPr>
              <a:t> </a:t>
            </a:r>
            <a:r>
              <a:rPr lang="nb-NO" altLang="nb-NO" sz="2400" dirty="0" smtClean="0"/>
              <a:t>45</a:t>
            </a:r>
            <a:r>
              <a:rPr lang="nb-NO" altLang="nb-NO" sz="2400" dirty="0" smtClean="0">
                <a:solidFill>
                  <a:srgbClr val="7F787F"/>
                </a:solidFill>
              </a:rPr>
              <a:t> </a:t>
            </a:r>
            <a:r>
              <a:rPr lang="nb-NO" altLang="nb-NO" sz="2400" dirty="0" smtClean="0"/>
              <a:t>ættesagaer</a:t>
            </a:r>
            <a:r>
              <a:rPr lang="nn-NO" altLang="nb-NO" sz="2400" dirty="0" smtClean="0"/>
              <a:t> </a:t>
            </a:r>
          </a:p>
          <a:p>
            <a:pPr eaLnBrk="1" hangingPunct="1"/>
            <a:endParaRPr lang="nn-NO" altLang="nb-NO" dirty="0" smtClean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1685"/>
            <a:ext cx="9144000" cy="52631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tel 1"/>
          <p:cNvSpPr>
            <a:spLocks noGrp="1"/>
          </p:cNvSpPr>
          <p:nvPr>
            <p:ph type="title"/>
          </p:nvPr>
        </p:nvSpPr>
        <p:spPr bwMode="auto"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n-NO" altLang="nb-NO" b="1" dirty="0" smtClean="0"/>
              <a:t>Komposisjonen i en saga</a:t>
            </a:r>
          </a:p>
        </p:txBody>
      </p:sp>
      <p:sp>
        <p:nvSpPr>
          <p:cNvPr id="14339" name="Plassholder for innhold 2"/>
          <p:cNvSpPr>
            <a:spLocks noGrp="1"/>
          </p:cNvSpPr>
          <p:nvPr>
            <p:ph idx="1"/>
          </p:nvPr>
        </p:nvSpPr>
        <p:spPr bwMode="auto">
          <a:xfrm>
            <a:off x="457200" y="1597392"/>
            <a:ext cx="8229600" cy="461202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n-NO" altLang="nb-NO" sz="2400" i="1" u="sng" dirty="0" smtClean="0"/>
              <a:t>Introduksjon</a:t>
            </a:r>
            <a:r>
              <a:rPr lang="nn-NO" altLang="nb-NO" sz="2400" i="1" dirty="0" smtClean="0"/>
              <a:t> </a:t>
            </a:r>
            <a:r>
              <a:rPr lang="nn-NO" altLang="nb-NO" sz="2400" dirty="0" smtClean="0"/>
              <a:t>og oppramsing av </a:t>
            </a:r>
            <a:r>
              <a:rPr lang="nn-NO" altLang="nb-NO" sz="2400" dirty="0" err="1" smtClean="0"/>
              <a:t>hovedpersoner</a:t>
            </a:r>
            <a:r>
              <a:rPr lang="nn-NO" altLang="nb-NO" sz="2400" dirty="0" smtClean="0"/>
              <a:t> og slekt. </a:t>
            </a:r>
            <a:endParaRPr lang="nb-NO" altLang="nb-NO" sz="2400" dirty="0" smtClean="0"/>
          </a:p>
          <a:p>
            <a:pPr eaLnBrk="1" hangingPunct="1"/>
            <a:r>
              <a:rPr lang="nn-NO" altLang="nb-NO" sz="2400" i="1" u="sng" dirty="0" smtClean="0"/>
              <a:t>Drømmer og </a:t>
            </a:r>
            <a:r>
              <a:rPr lang="nn-NO" altLang="nb-NO" sz="2400" i="1" u="sng" dirty="0" err="1" smtClean="0"/>
              <a:t>drømmetydning</a:t>
            </a:r>
            <a:r>
              <a:rPr lang="nn-NO" altLang="nb-NO" sz="2400" u="sng" dirty="0" smtClean="0"/>
              <a:t>. </a:t>
            </a:r>
            <a:r>
              <a:rPr lang="nn-NO" altLang="nb-NO" sz="2400" dirty="0" smtClean="0"/>
              <a:t>Dette er vanlige innslag, og en drøm som bli</a:t>
            </a:r>
            <a:r>
              <a:rPr lang="nb-NO" altLang="nb-NO" sz="2400" dirty="0" smtClean="0"/>
              <a:t>r </a:t>
            </a:r>
            <a:r>
              <a:rPr lang="nn-NO" altLang="nb-NO" sz="2400" dirty="0" smtClean="0"/>
              <a:t>referert i </a:t>
            </a:r>
            <a:r>
              <a:rPr lang="nn-NO" altLang="nb-NO" sz="2400" dirty="0" err="1" smtClean="0"/>
              <a:t>begynnelsen</a:t>
            </a:r>
            <a:r>
              <a:rPr lang="nn-NO" altLang="nb-NO" sz="2400" dirty="0" smtClean="0"/>
              <a:t> av en tekst </a:t>
            </a:r>
            <a:r>
              <a:rPr lang="nn-NO" altLang="nb-NO" sz="2400" dirty="0" err="1" smtClean="0"/>
              <a:t>går</a:t>
            </a:r>
            <a:r>
              <a:rPr lang="nn-NO" altLang="nb-NO" sz="2400" dirty="0" smtClean="0"/>
              <a:t> i </a:t>
            </a:r>
            <a:r>
              <a:rPr lang="nn-NO" altLang="nb-NO" sz="2400" dirty="0" err="1" smtClean="0"/>
              <a:t>oppfyllelse</a:t>
            </a:r>
            <a:r>
              <a:rPr lang="nb-NO" altLang="nb-NO" sz="2400" dirty="0" smtClean="0"/>
              <a:t>. </a:t>
            </a:r>
            <a:r>
              <a:rPr lang="nn-NO" altLang="nb-NO" sz="2400" dirty="0" smtClean="0"/>
              <a:t> </a:t>
            </a:r>
            <a:endParaRPr lang="nb-NO" altLang="nb-NO" sz="2400" dirty="0" smtClean="0"/>
          </a:p>
          <a:p>
            <a:pPr eaLnBrk="1" hangingPunct="1"/>
            <a:r>
              <a:rPr lang="nn-NO" altLang="nb-NO" sz="2400" i="1" u="sng" dirty="0" smtClean="0"/>
              <a:t>Konflikt</a:t>
            </a:r>
            <a:r>
              <a:rPr lang="nn-NO" altLang="nb-NO" sz="2400" dirty="0" smtClean="0"/>
              <a:t>. Det </a:t>
            </a:r>
            <a:r>
              <a:rPr lang="nn-NO" altLang="nb-NO" sz="2400" dirty="0" err="1" smtClean="0"/>
              <a:t>oppstår</a:t>
            </a:r>
            <a:r>
              <a:rPr lang="nn-NO" altLang="nb-NO" sz="2400" dirty="0" smtClean="0"/>
              <a:t> gjerne en konflikt mellom to personer, grupper elle</a:t>
            </a:r>
            <a:r>
              <a:rPr lang="nb-NO" altLang="nb-NO" sz="2400" dirty="0" smtClean="0"/>
              <a:t>r </a:t>
            </a:r>
            <a:r>
              <a:rPr lang="nn-NO" altLang="nb-NO" sz="2400" dirty="0" err="1" smtClean="0"/>
              <a:t>familier</a:t>
            </a:r>
            <a:r>
              <a:rPr lang="nn-NO" altLang="nb-NO" sz="2400" dirty="0" smtClean="0"/>
              <a:t>, og </a:t>
            </a:r>
            <a:r>
              <a:rPr lang="nn-NO" altLang="nb-NO" sz="2400" dirty="0" err="1" smtClean="0"/>
              <a:t>kjærlighet</a:t>
            </a:r>
            <a:r>
              <a:rPr lang="nn-NO" altLang="nb-NO" sz="2400" dirty="0" smtClean="0"/>
              <a:t> og ære </a:t>
            </a:r>
            <a:r>
              <a:rPr lang="nn-NO" altLang="nb-NO" sz="2400" dirty="0" err="1" smtClean="0"/>
              <a:t>forårsaker</a:t>
            </a:r>
            <a:r>
              <a:rPr lang="nn-NO" altLang="nb-NO" sz="2400" dirty="0" smtClean="0"/>
              <a:t> striden.</a:t>
            </a:r>
            <a:endParaRPr lang="nb-NO" altLang="nb-NO" sz="2400" dirty="0" smtClean="0"/>
          </a:p>
          <a:p>
            <a:pPr eaLnBrk="1" hangingPunct="1"/>
            <a:r>
              <a:rPr lang="nn-NO" altLang="nb-NO" sz="2400" i="1" u="sng" dirty="0" smtClean="0"/>
              <a:t>Drap og </a:t>
            </a:r>
            <a:r>
              <a:rPr lang="nn-NO" altLang="nb-NO" sz="2400" i="1" u="sng" dirty="0" err="1" smtClean="0"/>
              <a:t>hevn</a:t>
            </a:r>
            <a:r>
              <a:rPr lang="nn-NO" altLang="nb-NO" sz="2400" dirty="0" smtClean="0"/>
              <a:t>. Spenningen bygger seg opp, vi </a:t>
            </a:r>
            <a:r>
              <a:rPr lang="nn-NO" altLang="nb-NO" sz="2400" dirty="0" err="1" smtClean="0"/>
              <a:t>får</a:t>
            </a:r>
            <a:r>
              <a:rPr lang="nn-NO" altLang="nb-NO" sz="2400" dirty="0" smtClean="0"/>
              <a:t> høre om en</a:t>
            </a:r>
            <a:r>
              <a:rPr lang="nb-NO" altLang="nb-NO" sz="2400" dirty="0" smtClean="0"/>
              <a:t> </a:t>
            </a:r>
            <a:r>
              <a:rPr lang="nn-NO" altLang="nb-NO" sz="2400" dirty="0" smtClean="0"/>
              <a:t>rekke drap og a</a:t>
            </a:r>
            <a:r>
              <a:rPr lang="nb-NO" altLang="nb-NO" sz="2400" dirty="0" smtClean="0"/>
              <a:t>t </a:t>
            </a:r>
            <a:r>
              <a:rPr lang="nn-NO" altLang="nb-NO" sz="2400" dirty="0" smtClean="0"/>
              <a:t>disse </a:t>
            </a:r>
            <a:r>
              <a:rPr lang="nn-NO" altLang="nb-NO" sz="2400" dirty="0" err="1" smtClean="0"/>
              <a:t>drapene</a:t>
            </a:r>
            <a:r>
              <a:rPr lang="nn-NO" altLang="nb-NO" sz="2400" dirty="0" smtClean="0"/>
              <a:t> </a:t>
            </a:r>
            <a:r>
              <a:rPr lang="nn-NO" altLang="nb-NO" sz="2400" dirty="0" err="1" smtClean="0"/>
              <a:t>hevnes</a:t>
            </a:r>
            <a:r>
              <a:rPr lang="nn-NO" altLang="nb-NO" sz="2400" dirty="0" smtClean="0"/>
              <a:t>. </a:t>
            </a:r>
          </a:p>
          <a:p>
            <a:pPr eaLnBrk="1" hangingPunct="1"/>
            <a:r>
              <a:rPr lang="nn-NO" altLang="nb-NO" sz="2400" dirty="0" smtClean="0"/>
              <a:t>Blodig </a:t>
            </a:r>
            <a:r>
              <a:rPr lang="nn-NO" altLang="nb-NO" sz="2400" i="1" u="sng" dirty="0" smtClean="0"/>
              <a:t>klimaks </a:t>
            </a:r>
            <a:r>
              <a:rPr lang="nn-NO" altLang="nb-NO" sz="2400" dirty="0" smtClean="0"/>
              <a:t>med </a:t>
            </a:r>
            <a:r>
              <a:rPr lang="nn-NO" altLang="nb-NO" sz="2400" i="1" dirty="0" smtClean="0"/>
              <a:t>heltens død</a:t>
            </a:r>
            <a:r>
              <a:rPr lang="nn-NO" altLang="nb-NO" sz="2400" dirty="0" smtClean="0"/>
              <a:t>. </a:t>
            </a:r>
            <a:endParaRPr lang="nb-NO" altLang="nb-NO" sz="2400" dirty="0" smtClean="0"/>
          </a:p>
          <a:p>
            <a:pPr eaLnBrk="1" hangingPunct="1"/>
            <a:r>
              <a:rPr lang="nn-NO" altLang="nb-NO" sz="2400" i="1" u="sng" dirty="0" smtClean="0"/>
              <a:t>Forsoning</a:t>
            </a:r>
            <a:r>
              <a:rPr lang="nn-NO" altLang="nb-NO" sz="2400" dirty="0" smtClean="0"/>
              <a:t>. Etter at helten er død, tar det </a:t>
            </a:r>
            <a:r>
              <a:rPr lang="nn-NO" altLang="nb-NO" sz="2400" dirty="0" err="1" smtClean="0"/>
              <a:t>ikke</a:t>
            </a:r>
            <a:r>
              <a:rPr lang="nn-NO" altLang="nb-NO" sz="2400" dirty="0" smtClean="0"/>
              <a:t> så lang tid før sagaen </a:t>
            </a:r>
            <a:r>
              <a:rPr lang="nn-NO" altLang="nb-NO" sz="2400" dirty="0" err="1" smtClean="0"/>
              <a:t>avsluttes</a:t>
            </a:r>
            <a:r>
              <a:rPr lang="nb-NO" altLang="nb-NO" sz="2400" dirty="0" smtClean="0"/>
              <a:t> </a:t>
            </a:r>
            <a:r>
              <a:rPr lang="nn-NO" altLang="nb-NO" sz="2400" dirty="0" smtClean="0"/>
              <a:t>med at </a:t>
            </a:r>
            <a:r>
              <a:rPr lang="nn-NO" altLang="nb-NO" sz="2400" dirty="0" err="1" smtClean="0"/>
              <a:t>familiene</a:t>
            </a:r>
            <a:r>
              <a:rPr lang="nn-NO" altLang="nb-NO" sz="2400" dirty="0" smtClean="0"/>
              <a:t> slutter fred. </a:t>
            </a:r>
          </a:p>
          <a:p>
            <a:pPr eaLnBrk="1" hangingPunct="1"/>
            <a:endParaRPr lang="nn-NO" altLang="nb-NO" dirty="0" smtClean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1685"/>
            <a:ext cx="9144000" cy="52631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tel 1"/>
          <p:cNvSpPr>
            <a:spLocks noGrp="1"/>
          </p:cNvSpPr>
          <p:nvPr>
            <p:ph type="title"/>
          </p:nvPr>
        </p:nvSpPr>
        <p:spPr bwMode="auto"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n-NO" altLang="nb-NO" b="1" dirty="0" smtClean="0"/>
              <a:t>Litterære </a:t>
            </a:r>
            <a:r>
              <a:rPr lang="nn-NO" altLang="nb-NO" b="1" dirty="0" err="1" smtClean="0"/>
              <a:t>virkemidler</a:t>
            </a:r>
            <a:r>
              <a:rPr lang="nn-NO" altLang="nb-NO" b="1" dirty="0" smtClean="0"/>
              <a:t> i en saga:</a:t>
            </a:r>
            <a:br>
              <a:rPr lang="nn-NO" altLang="nb-NO" b="1" dirty="0" smtClean="0"/>
            </a:br>
            <a:endParaRPr lang="nn-NO" altLang="nb-NO" b="1" dirty="0" smtClean="0"/>
          </a:p>
        </p:txBody>
      </p:sp>
      <p:sp>
        <p:nvSpPr>
          <p:cNvPr id="15363" name="Plassholder for innhold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n-NO" altLang="nb-NO" sz="2400" dirty="0" err="1" smtClean="0"/>
              <a:t>Underdrivelse</a:t>
            </a:r>
            <a:r>
              <a:rPr lang="nn-NO" altLang="nb-NO" sz="2400" dirty="0" smtClean="0"/>
              <a:t> (</a:t>
            </a:r>
            <a:r>
              <a:rPr lang="nn-NO" altLang="nb-NO" sz="2400" dirty="0" err="1" smtClean="0"/>
              <a:t>litotes</a:t>
            </a:r>
            <a:r>
              <a:rPr lang="nn-NO" altLang="nb-NO" sz="2400" dirty="0" smtClean="0"/>
              <a:t>)</a:t>
            </a:r>
          </a:p>
          <a:p>
            <a:pPr eaLnBrk="1" hangingPunct="1"/>
            <a:r>
              <a:rPr lang="nn-NO" altLang="nb-NO" sz="2400" dirty="0" smtClean="0"/>
              <a:t>Den </a:t>
            </a:r>
            <a:r>
              <a:rPr lang="nn-NO" altLang="nb-NO" sz="2400" dirty="0" err="1" smtClean="0"/>
              <a:t>treffende</a:t>
            </a:r>
            <a:r>
              <a:rPr lang="nn-NO" altLang="nb-NO" sz="2400" dirty="0" smtClean="0"/>
              <a:t> replikken</a:t>
            </a:r>
          </a:p>
          <a:p>
            <a:pPr eaLnBrk="1" hangingPunct="1"/>
            <a:r>
              <a:rPr lang="nn-NO" altLang="nb-NO" sz="2400" dirty="0" err="1" smtClean="0"/>
              <a:t>Refererende</a:t>
            </a:r>
            <a:r>
              <a:rPr lang="nn-NO" altLang="nb-NO" sz="2400" dirty="0" smtClean="0"/>
              <a:t> synsvinkel</a:t>
            </a:r>
          </a:p>
          <a:p>
            <a:pPr eaLnBrk="1" hangingPunct="1"/>
            <a:r>
              <a:rPr lang="nn-NO" altLang="nb-NO" sz="2400" dirty="0" err="1" smtClean="0"/>
              <a:t>Kun</a:t>
            </a:r>
            <a:r>
              <a:rPr lang="nn-NO" altLang="nb-NO" sz="2400" dirty="0" smtClean="0"/>
              <a:t> </a:t>
            </a:r>
            <a:r>
              <a:rPr lang="nn-NO" altLang="nb-NO" sz="2400" dirty="0" err="1" smtClean="0"/>
              <a:t>høydepunkter</a:t>
            </a:r>
            <a:r>
              <a:rPr lang="nn-NO" altLang="nb-NO" sz="2400" dirty="0" smtClean="0"/>
              <a:t> </a:t>
            </a:r>
            <a:r>
              <a:rPr lang="nn-NO" altLang="nb-NO" sz="2400" dirty="0" err="1" smtClean="0"/>
              <a:t>refereres</a:t>
            </a:r>
            <a:endParaRPr lang="nn-NO" altLang="nb-NO" sz="2400" dirty="0" smtClean="0"/>
          </a:p>
          <a:p>
            <a:pPr eaLnBrk="1" hangingPunct="1"/>
            <a:r>
              <a:rPr lang="nn-NO" altLang="nb-NO" sz="2400" dirty="0" err="1" smtClean="0"/>
              <a:t>Naturskildringer</a:t>
            </a:r>
            <a:endParaRPr lang="nn-NO" altLang="nb-NO" sz="2400" dirty="0" smtClean="0"/>
          </a:p>
          <a:p>
            <a:pPr eaLnBrk="1" hangingPunct="1"/>
            <a:r>
              <a:rPr lang="nn-NO" altLang="nb-NO" sz="2400" dirty="0" smtClean="0"/>
              <a:t>Ingen </a:t>
            </a:r>
            <a:r>
              <a:rPr lang="nn-NO" altLang="nb-NO" sz="2400" dirty="0" err="1" smtClean="0"/>
              <a:t>følelser</a:t>
            </a:r>
            <a:endParaRPr lang="nn-NO" altLang="nb-NO" sz="2400" dirty="0" smtClean="0"/>
          </a:p>
          <a:p>
            <a:pPr eaLnBrk="1" hangingPunct="1"/>
            <a:r>
              <a:rPr lang="nn-NO" altLang="nb-NO" sz="2400" dirty="0" smtClean="0"/>
              <a:t>Kvad</a:t>
            </a: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1685"/>
            <a:ext cx="9144000" cy="52631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b-NO" altLang="nb-NO" b="1" dirty="0" smtClean="0"/>
              <a:t>Kongesagaene</a:t>
            </a:r>
          </a:p>
        </p:txBody>
      </p:sp>
      <p:sp>
        <p:nvSpPr>
          <p:cNvPr id="16387" name="Plassholder for innhold 8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charset="0"/>
              <a:buNone/>
            </a:pPr>
            <a:r>
              <a:rPr lang="nb-NO" altLang="nb-NO" dirty="0" smtClean="0"/>
              <a:t>	</a:t>
            </a:r>
            <a:r>
              <a:rPr lang="nb-NO" altLang="nb-NO" sz="2400" dirty="0" smtClean="0"/>
              <a:t>Snorre</a:t>
            </a:r>
            <a:r>
              <a:rPr lang="nb-NO" altLang="nb-NO" sz="2400" dirty="0" smtClean="0">
                <a:solidFill>
                  <a:srgbClr val="7F787F"/>
                </a:solidFill>
              </a:rPr>
              <a:t> </a:t>
            </a:r>
            <a:r>
              <a:rPr lang="nb-NO" altLang="nb-NO" sz="2400" dirty="0" smtClean="0"/>
              <a:t>Sturluson</a:t>
            </a:r>
            <a:r>
              <a:rPr lang="nb-NO" altLang="nb-NO" sz="2400" dirty="0" smtClean="0">
                <a:solidFill>
                  <a:srgbClr val="7F787F"/>
                </a:solidFill>
              </a:rPr>
              <a:t> </a:t>
            </a:r>
            <a:r>
              <a:rPr lang="nb-NO" altLang="nb-NO" sz="2400" dirty="0" smtClean="0"/>
              <a:t>har</a:t>
            </a:r>
            <a:r>
              <a:rPr lang="nb-NO" altLang="nb-NO" sz="2400" dirty="0" smtClean="0">
                <a:solidFill>
                  <a:srgbClr val="7F787F"/>
                </a:solidFill>
              </a:rPr>
              <a:t> </a:t>
            </a:r>
            <a:r>
              <a:rPr lang="nb-NO" altLang="nb-NO" sz="2400" dirty="0" smtClean="0"/>
              <a:t>skrevet</a:t>
            </a:r>
            <a:r>
              <a:rPr lang="nb-NO" altLang="nb-NO" sz="2400" dirty="0" smtClean="0">
                <a:solidFill>
                  <a:srgbClr val="7F787F"/>
                </a:solidFill>
              </a:rPr>
              <a:t> </a:t>
            </a:r>
            <a:r>
              <a:rPr lang="nb-NO" altLang="nb-NO" sz="2400" i="1" dirty="0" smtClean="0"/>
              <a:t>Heimskringla</a:t>
            </a:r>
            <a:r>
              <a:rPr lang="nb-NO" altLang="nb-NO" sz="2400" dirty="0" smtClean="0"/>
              <a:t>,</a:t>
            </a:r>
            <a:r>
              <a:rPr lang="nb-NO" altLang="nb-NO" sz="2400" dirty="0" smtClean="0">
                <a:solidFill>
                  <a:srgbClr val="7F787F"/>
                </a:solidFill>
              </a:rPr>
              <a:t> </a:t>
            </a:r>
            <a:r>
              <a:rPr lang="nb-NO" altLang="nb-NO" sz="2400" dirty="0" smtClean="0"/>
              <a:t>sagaene</a:t>
            </a:r>
            <a:r>
              <a:rPr lang="nb-NO" altLang="nb-NO" sz="2400" dirty="0" smtClean="0">
                <a:solidFill>
                  <a:srgbClr val="7F787F"/>
                </a:solidFill>
              </a:rPr>
              <a:t> </a:t>
            </a:r>
            <a:r>
              <a:rPr lang="nb-NO" altLang="nb-NO" sz="2400" dirty="0" smtClean="0"/>
              <a:t>om</a:t>
            </a:r>
            <a:r>
              <a:rPr lang="nb-NO" altLang="nb-NO" sz="2400" dirty="0" smtClean="0">
                <a:solidFill>
                  <a:srgbClr val="7F787F"/>
                </a:solidFill>
              </a:rPr>
              <a:t> </a:t>
            </a:r>
            <a:r>
              <a:rPr lang="nb-NO" altLang="nb-NO" sz="2400" dirty="0" smtClean="0"/>
              <a:t>norske</a:t>
            </a:r>
            <a:r>
              <a:rPr lang="nb-NO" altLang="nb-NO" sz="2400" dirty="0" smtClean="0">
                <a:solidFill>
                  <a:srgbClr val="7F787F"/>
                </a:solidFill>
              </a:rPr>
              <a:t> </a:t>
            </a:r>
            <a:r>
              <a:rPr lang="nb-NO" altLang="nb-NO" sz="2400" dirty="0" smtClean="0"/>
              <a:t>konger</a:t>
            </a:r>
            <a:r>
              <a:rPr lang="nb-NO" altLang="nb-NO" sz="2400" dirty="0" smtClean="0">
                <a:solidFill>
                  <a:srgbClr val="7F787F"/>
                </a:solidFill>
              </a:rPr>
              <a:t> </a:t>
            </a:r>
            <a:r>
              <a:rPr lang="nb-NO" altLang="nb-NO" sz="2400" dirty="0" smtClean="0"/>
              <a:t>i</a:t>
            </a:r>
            <a:r>
              <a:rPr lang="nb-NO" altLang="nb-NO" sz="2400" dirty="0" smtClean="0">
                <a:solidFill>
                  <a:srgbClr val="7F787F"/>
                </a:solidFill>
              </a:rPr>
              <a:t> </a:t>
            </a:r>
            <a:r>
              <a:rPr lang="nb-NO" altLang="nb-NO" sz="2400" dirty="0" smtClean="0"/>
              <a:t>middelalderen.</a:t>
            </a:r>
            <a:r>
              <a:rPr lang="nn-NO" altLang="nb-NO" sz="2400" dirty="0" smtClean="0">
                <a:solidFill>
                  <a:srgbClr val="7F787F"/>
                </a:solidFill>
              </a:rPr>
              <a:t> </a:t>
            </a:r>
          </a:p>
          <a:p>
            <a:pPr eaLnBrk="1" hangingPunct="1">
              <a:buFont typeface="Arial" charset="0"/>
              <a:buNone/>
            </a:pPr>
            <a:endParaRPr lang="nn-NO" altLang="nb-NO" sz="2400" dirty="0" smtClean="0">
              <a:solidFill>
                <a:srgbClr val="7F787F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nn-NO" altLang="nb-NO" sz="2400" dirty="0" smtClean="0">
                <a:solidFill>
                  <a:srgbClr val="7F787F"/>
                </a:solidFill>
              </a:rPr>
              <a:t>	</a:t>
            </a:r>
            <a:r>
              <a:rPr lang="nb-NO" altLang="nb-NO" sz="2400" dirty="0" smtClean="0"/>
              <a:t>De</a:t>
            </a:r>
            <a:r>
              <a:rPr lang="nb-NO" altLang="nb-NO" sz="2400" dirty="0" smtClean="0">
                <a:solidFill>
                  <a:srgbClr val="7F787F"/>
                </a:solidFill>
              </a:rPr>
              <a:t> </a:t>
            </a:r>
            <a:r>
              <a:rPr lang="nb-NO" altLang="nb-NO" sz="2400" dirty="0" smtClean="0"/>
              <a:t>er</a:t>
            </a:r>
            <a:r>
              <a:rPr lang="nb-NO" altLang="nb-NO" sz="2400" dirty="0" smtClean="0">
                <a:solidFill>
                  <a:srgbClr val="7F787F"/>
                </a:solidFill>
              </a:rPr>
              <a:t> </a:t>
            </a:r>
            <a:r>
              <a:rPr lang="nb-NO" altLang="nb-NO" sz="2400" dirty="0" smtClean="0"/>
              <a:t>blitt</a:t>
            </a:r>
            <a:r>
              <a:rPr lang="nb-NO" altLang="nb-NO" sz="2400" dirty="0" smtClean="0">
                <a:solidFill>
                  <a:srgbClr val="7F787F"/>
                </a:solidFill>
              </a:rPr>
              <a:t> </a:t>
            </a:r>
            <a:r>
              <a:rPr lang="nb-NO" altLang="nb-NO" sz="2400" dirty="0" smtClean="0"/>
              <a:t>til</a:t>
            </a:r>
            <a:r>
              <a:rPr lang="nb-NO" altLang="nb-NO" sz="2400" dirty="0" smtClean="0">
                <a:solidFill>
                  <a:srgbClr val="7F787F"/>
                </a:solidFill>
              </a:rPr>
              <a:t> </a:t>
            </a:r>
            <a:r>
              <a:rPr lang="nb-NO" altLang="nb-NO" sz="2400" dirty="0" smtClean="0"/>
              <a:t>i</a:t>
            </a:r>
            <a:r>
              <a:rPr lang="nb-NO" altLang="nb-NO" sz="2400" dirty="0" smtClean="0">
                <a:solidFill>
                  <a:srgbClr val="7F787F"/>
                </a:solidFill>
              </a:rPr>
              <a:t> </a:t>
            </a:r>
            <a:r>
              <a:rPr lang="nb-NO" altLang="nb-NO" sz="2400" dirty="0" smtClean="0"/>
              <a:t>en</a:t>
            </a:r>
            <a:r>
              <a:rPr lang="nb-NO" altLang="nb-NO" sz="2400" dirty="0" smtClean="0">
                <a:solidFill>
                  <a:srgbClr val="7F787F"/>
                </a:solidFill>
              </a:rPr>
              <a:t> </a:t>
            </a:r>
            <a:r>
              <a:rPr lang="nb-NO" altLang="nb-NO" sz="2400" dirty="0" smtClean="0"/>
              <a:t>muntlig</a:t>
            </a:r>
            <a:r>
              <a:rPr lang="nb-NO" altLang="nb-NO" sz="2400" dirty="0" smtClean="0">
                <a:solidFill>
                  <a:srgbClr val="7F787F"/>
                </a:solidFill>
              </a:rPr>
              <a:t> </a:t>
            </a:r>
            <a:r>
              <a:rPr lang="nb-NO" altLang="nb-NO" sz="2400" dirty="0" smtClean="0"/>
              <a:t>fortellertradisjon.</a:t>
            </a:r>
          </a:p>
          <a:p>
            <a:pPr eaLnBrk="1" hangingPunct="1">
              <a:buFont typeface="Arial" charset="0"/>
              <a:buNone/>
            </a:pPr>
            <a:r>
              <a:rPr lang="nb-NO" altLang="nb-NO" sz="2400" dirty="0" smtClean="0">
                <a:solidFill>
                  <a:srgbClr val="7F787F"/>
                </a:solidFill>
              </a:rPr>
              <a:t>	</a:t>
            </a:r>
          </a:p>
          <a:p>
            <a:pPr eaLnBrk="1" hangingPunct="1">
              <a:buFont typeface="Arial" charset="0"/>
              <a:buNone/>
            </a:pPr>
            <a:r>
              <a:rPr lang="nb-NO" altLang="nb-NO" sz="2400" dirty="0" smtClean="0">
                <a:solidFill>
                  <a:srgbClr val="7F787F"/>
                </a:solidFill>
              </a:rPr>
              <a:t>	</a:t>
            </a:r>
            <a:r>
              <a:rPr lang="nb-NO" altLang="nb-NO" sz="2400" dirty="0" smtClean="0"/>
              <a:t>Kongesagaene</a:t>
            </a:r>
            <a:r>
              <a:rPr lang="nb-NO" altLang="nb-NO" sz="2400" dirty="0" smtClean="0">
                <a:solidFill>
                  <a:srgbClr val="7F787F"/>
                </a:solidFill>
              </a:rPr>
              <a:t> </a:t>
            </a:r>
            <a:r>
              <a:rPr lang="nb-NO" altLang="nb-NO" sz="2400" dirty="0" smtClean="0"/>
              <a:t>begynner</a:t>
            </a:r>
            <a:r>
              <a:rPr lang="nb-NO" altLang="nb-NO" sz="2400" dirty="0" smtClean="0">
                <a:solidFill>
                  <a:srgbClr val="7F787F"/>
                </a:solidFill>
              </a:rPr>
              <a:t> </a:t>
            </a:r>
            <a:r>
              <a:rPr lang="nb-NO" altLang="nb-NO" sz="2400" dirty="0" smtClean="0"/>
              <a:t>med</a:t>
            </a:r>
            <a:r>
              <a:rPr lang="nb-NO" altLang="nb-NO" sz="2400" dirty="0" smtClean="0">
                <a:solidFill>
                  <a:srgbClr val="7F787F"/>
                </a:solidFill>
              </a:rPr>
              <a:t> </a:t>
            </a:r>
            <a:r>
              <a:rPr lang="nb-NO" altLang="nb-NO" sz="2400" dirty="0" smtClean="0"/>
              <a:t>opphavet</a:t>
            </a:r>
            <a:r>
              <a:rPr lang="nb-NO" altLang="nb-NO" sz="2400" dirty="0" smtClean="0">
                <a:solidFill>
                  <a:srgbClr val="7F787F"/>
                </a:solidFill>
              </a:rPr>
              <a:t> </a:t>
            </a:r>
            <a:r>
              <a:rPr lang="nb-NO" altLang="nb-NO" sz="2400" dirty="0" smtClean="0"/>
              <a:t>til</a:t>
            </a:r>
            <a:r>
              <a:rPr lang="nb-NO" altLang="nb-NO" sz="2400" dirty="0" smtClean="0">
                <a:solidFill>
                  <a:srgbClr val="7F787F"/>
                </a:solidFill>
              </a:rPr>
              <a:t> </a:t>
            </a:r>
            <a:r>
              <a:rPr lang="nb-NO" altLang="nb-NO" sz="2400" dirty="0" smtClean="0"/>
              <a:t>kongeslekta</a:t>
            </a:r>
            <a:r>
              <a:rPr lang="nb-NO" altLang="nb-NO" sz="2400" dirty="0" smtClean="0">
                <a:solidFill>
                  <a:srgbClr val="7F787F"/>
                </a:solidFill>
              </a:rPr>
              <a:t> </a:t>
            </a:r>
            <a:r>
              <a:rPr lang="nb-NO" altLang="nb-NO" sz="2400" dirty="0" smtClean="0"/>
              <a:t>og</a:t>
            </a:r>
            <a:r>
              <a:rPr lang="nb-NO" altLang="nb-NO" sz="2400" dirty="0" smtClean="0">
                <a:solidFill>
                  <a:srgbClr val="7F787F"/>
                </a:solidFill>
              </a:rPr>
              <a:t> </a:t>
            </a:r>
            <a:r>
              <a:rPr lang="nb-NO" altLang="nb-NO" sz="2400" dirty="0" smtClean="0"/>
              <a:t>føres</a:t>
            </a:r>
            <a:r>
              <a:rPr lang="nb-NO" altLang="nb-NO" sz="2400" dirty="0" smtClean="0">
                <a:solidFill>
                  <a:srgbClr val="7F787F"/>
                </a:solidFill>
              </a:rPr>
              <a:t> </a:t>
            </a:r>
            <a:r>
              <a:rPr lang="nb-NO" altLang="nb-NO" sz="2400" dirty="0" smtClean="0"/>
              <a:t>fram</a:t>
            </a:r>
            <a:r>
              <a:rPr lang="nb-NO" altLang="nb-NO" sz="2400" dirty="0" smtClean="0">
                <a:solidFill>
                  <a:srgbClr val="7F787F"/>
                </a:solidFill>
              </a:rPr>
              <a:t> </a:t>
            </a:r>
            <a:r>
              <a:rPr lang="nb-NO" altLang="nb-NO" sz="2400" dirty="0" smtClean="0"/>
              <a:t>til</a:t>
            </a:r>
            <a:r>
              <a:rPr lang="nb-NO" altLang="nb-NO" sz="2400" dirty="0" smtClean="0">
                <a:solidFill>
                  <a:srgbClr val="7F787F"/>
                </a:solidFill>
              </a:rPr>
              <a:t> </a:t>
            </a:r>
            <a:r>
              <a:rPr lang="nb-NO" altLang="nb-NO" sz="2400" dirty="0" smtClean="0"/>
              <a:t>1177.</a:t>
            </a:r>
            <a:r>
              <a:rPr lang="nn-NO" altLang="nb-NO" sz="2400" dirty="0" smtClean="0">
                <a:solidFill>
                  <a:srgbClr val="7F787F"/>
                </a:solidFill>
              </a:rPr>
              <a:t> </a:t>
            </a:r>
          </a:p>
          <a:p>
            <a:pPr eaLnBrk="1" hangingPunct="1">
              <a:buFont typeface="Arial" charset="0"/>
              <a:buNone/>
            </a:pPr>
            <a:r>
              <a:rPr lang="nn-NO" altLang="nb-NO" dirty="0" smtClean="0">
                <a:solidFill>
                  <a:srgbClr val="7F787F"/>
                </a:solidFill>
              </a:rPr>
              <a:t> </a:t>
            </a:r>
            <a:endParaRPr lang="nn-NO" altLang="nb-NO" dirty="0" smtClean="0"/>
          </a:p>
          <a:p>
            <a:pPr eaLnBrk="1" hangingPunct="1">
              <a:buFont typeface="Arial" charset="0"/>
              <a:buNone/>
            </a:pPr>
            <a:endParaRPr lang="nn-NO" altLang="nb-NO" dirty="0" smtClean="0"/>
          </a:p>
        </p:txBody>
      </p:sp>
      <p:sp>
        <p:nvSpPr>
          <p:cNvPr id="16388" name="Rectangle 7"/>
          <p:cNvSpPr>
            <a:spLocks noChangeArrowheads="1"/>
          </p:cNvSpPr>
          <p:nvPr/>
        </p:nvSpPr>
        <p:spPr bwMode="auto">
          <a:xfrm>
            <a:off x="815975" y="1157288"/>
            <a:ext cx="4467225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nb-NO" altLang="nb-NO" sz="2000"/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nb-NO" altLang="nb-NO" sz="2000"/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nb-NO" altLang="nb-NO" sz="2000"/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nb-NO" altLang="nb-NO" sz="3200">
              <a:latin typeface="Calibri" pitchFamily="4" charset="0"/>
            </a:endParaRPr>
          </a:p>
        </p:txBody>
      </p:sp>
      <p:sp>
        <p:nvSpPr>
          <p:cNvPr id="16389" name="Plassholder for lysbildenummer 5"/>
          <p:cNvSpPr txBox="1">
            <a:spLocks/>
          </p:cNvSpPr>
          <p:nvPr/>
        </p:nvSpPr>
        <p:spPr bwMode="auto">
          <a:xfrm>
            <a:off x="6786563" y="622300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r" eaLnBrk="1" hangingPunct="1"/>
            <a:endParaRPr lang="nn-NO" altLang="nb-NO" sz="140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1685"/>
            <a:ext cx="9144000" cy="52631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tel 1"/>
          <p:cNvSpPr>
            <a:spLocks noGrp="1"/>
          </p:cNvSpPr>
          <p:nvPr>
            <p:ph type="title"/>
          </p:nvPr>
        </p:nvSpPr>
        <p:spPr bwMode="auto"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n-NO" altLang="nb-NO" b="1" dirty="0" smtClean="0"/>
              <a:t>Den eldre Edda</a:t>
            </a:r>
          </a:p>
        </p:txBody>
      </p:sp>
      <p:sp>
        <p:nvSpPr>
          <p:cNvPr id="17411" name="Plassholder for innhold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n-NO" altLang="nb-NO" sz="2400" i="1" dirty="0" smtClean="0"/>
              <a:t>Den eldre Edda </a:t>
            </a:r>
            <a:r>
              <a:rPr lang="nn-NO" altLang="nb-NO" sz="2400" dirty="0" smtClean="0"/>
              <a:t>er dikt</a:t>
            </a:r>
            <a:r>
              <a:rPr lang="nb-NO" altLang="nb-NO" sz="2400" dirty="0" smtClean="0"/>
              <a:t>, </a:t>
            </a:r>
            <a:r>
              <a:rPr lang="nn-NO" altLang="nb-NO" sz="2400" dirty="0" smtClean="0"/>
              <a:t>kvad</a:t>
            </a:r>
            <a:r>
              <a:rPr lang="nb-NO" altLang="nb-NO" sz="2400" dirty="0" smtClean="0"/>
              <a:t>,</a:t>
            </a:r>
            <a:r>
              <a:rPr lang="nn-NO" altLang="nb-NO" sz="2400" dirty="0" smtClean="0"/>
              <a:t> om gamle </a:t>
            </a:r>
            <a:r>
              <a:rPr lang="nn-NO" altLang="nb-NO" sz="2400" dirty="0" err="1" smtClean="0"/>
              <a:t>guder</a:t>
            </a:r>
            <a:r>
              <a:rPr lang="nn-NO" altLang="nb-NO" sz="2400" dirty="0" smtClean="0"/>
              <a:t> og helter </a:t>
            </a:r>
            <a:endParaRPr lang="nb-NO" altLang="nb-NO" sz="2400" dirty="0" smtClean="0"/>
          </a:p>
          <a:p>
            <a:pPr eaLnBrk="1" hangingPunct="1"/>
            <a:r>
              <a:rPr lang="nb-NO" altLang="nb-NO" sz="2400" dirty="0" smtClean="0"/>
              <a:t>B</a:t>
            </a:r>
            <a:r>
              <a:rPr lang="nn-NO" altLang="nb-NO" sz="2400" dirty="0" err="1" smtClean="0"/>
              <a:t>evart</a:t>
            </a:r>
            <a:r>
              <a:rPr lang="nn-NO" altLang="nb-NO" sz="2400" dirty="0" smtClean="0"/>
              <a:t> i et </a:t>
            </a:r>
            <a:r>
              <a:rPr lang="nn-NO" altLang="nb-NO" sz="2400" dirty="0" err="1" smtClean="0"/>
              <a:t>håndskrift</a:t>
            </a:r>
            <a:r>
              <a:rPr lang="nn-NO" altLang="nb-NO" sz="2400" dirty="0" smtClean="0"/>
              <a:t> </a:t>
            </a:r>
            <a:r>
              <a:rPr lang="nn-NO" altLang="nb-NO" sz="2400" dirty="0" err="1" smtClean="0"/>
              <a:t>fra</a:t>
            </a:r>
            <a:r>
              <a:rPr lang="nn-NO" altLang="nb-NO" sz="2400" dirty="0" smtClean="0"/>
              <a:t> Island skrevet omkring 1270</a:t>
            </a:r>
            <a:endParaRPr lang="nb-NO" altLang="nb-NO" sz="2400" dirty="0" smtClean="0"/>
          </a:p>
          <a:p>
            <a:pPr eaLnBrk="1" hangingPunct="1"/>
            <a:r>
              <a:rPr lang="nb-NO" altLang="nb-NO" sz="2400" dirty="0" smtClean="0"/>
              <a:t>Ukjent forfatter</a:t>
            </a:r>
          </a:p>
          <a:p>
            <a:pPr eaLnBrk="1" hangingPunct="1"/>
            <a:r>
              <a:rPr lang="nb-NO" altLang="nb-NO" sz="2400" dirty="0" smtClean="0"/>
              <a:t>M</a:t>
            </a:r>
            <a:r>
              <a:rPr lang="nn-NO" altLang="nb-NO" sz="2400" dirty="0" err="1" smtClean="0"/>
              <a:t>untlig</a:t>
            </a:r>
            <a:r>
              <a:rPr lang="nn-NO" altLang="nb-NO" sz="2400" dirty="0" smtClean="0"/>
              <a:t> overlevert </a:t>
            </a:r>
            <a:r>
              <a:rPr lang="nn-NO" altLang="nb-NO" sz="2400" dirty="0" err="1" smtClean="0"/>
              <a:t>fra</a:t>
            </a:r>
            <a:r>
              <a:rPr lang="nn-NO" altLang="nb-NO" sz="2400" dirty="0" smtClean="0"/>
              <a:t> 800- til 1100-tallet </a:t>
            </a: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1685"/>
            <a:ext cx="9144000" cy="52631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Plassholder for innhold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n-NO" altLang="nb-NO" sz="2400" dirty="0" err="1" smtClean="0"/>
              <a:t>Diktene</a:t>
            </a:r>
            <a:r>
              <a:rPr lang="nn-NO" altLang="nb-NO" sz="2400" dirty="0" smtClean="0"/>
              <a:t> i </a:t>
            </a:r>
            <a:r>
              <a:rPr lang="nn-NO" altLang="nb-NO" sz="2400" i="1" dirty="0" smtClean="0"/>
              <a:t>Den eldre Edda </a:t>
            </a:r>
            <a:r>
              <a:rPr lang="nn-NO" altLang="nb-NO" sz="2400" dirty="0" err="1" smtClean="0"/>
              <a:t>forteller</a:t>
            </a:r>
            <a:r>
              <a:rPr lang="nn-NO" altLang="nb-NO" sz="2400" dirty="0" smtClean="0"/>
              <a:t> om </a:t>
            </a:r>
            <a:r>
              <a:rPr lang="nn-NO" altLang="nb-NO" sz="2400" i="1" dirty="0" smtClean="0"/>
              <a:t>Tor med </a:t>
            </a:r>
            <a:r>
              <a:rPr lang="nn-NO" altLang="nb-NO" sz="2400" i="1" dirty="0" err="1" smtClean="0"/>
              <a:t>hammeren</a:t>
            </a:r>
            <a:r>
              <a:rPr lang="nn-NO" altLang="nb-NO" sz="2400" i="1" dirty="0" smtClean="0"/>
              <a:t> </a:t>
            </a:r>
            <a:r>
              <a:rPr lang="nn-NO" altLang="nb-NO" sz="2400" dirty="0" smtClean="0"/>
              <a:t>og </a:t>
            </a:r>
            <a:r>
              <a:rPr lang="nn-NO" altLang="nb-NO" sz="2400" i="1" dirty="0" smtClean="0"/>
              <a:t>Odin, Balder </a:t>
            </a:r>
            <a:r>
              <a:rPr lang="nn-NO" altLang="nb-NO" sz="2400" dirty="0" smtClean="0"/>
              <a:t>og </a:t>
            </a:r>
            <a:r>
              <a:rPr lang="nn-NO" altLang="nb-NO" sz="2400" i="1" dirty="0" smtClean="0"/>
              <a:t>Frøy</a:t>
            </a:r>
            <a:r>
              <a:rPr lang="nn-NO" altLang="nb-NO" sz="2400" dirty="0" smtClean="0"/>
              <a:t>, om den svikefulle </a:t>
            </a:r>
            <a:r>
              <a:rPr lang="nn-NO" altLang="nb-NO" sz="2400" i="1" dirty="0" smtClean="0"/>
              <a:t>Loke </a:t>
            </a:r>
            <a:r>
              <a:rPr lang="nn-NO" altLang="nb-NO" sz="2400" dirty="0" smtClean="0"/>
              <a:t>og om mange </a:t>
            </a:r>
            <a:r>
              <a:rPr lang="nn-NO" altLang="nb-NO" sz="2400" dirty="0" err="1" smtClean="0"/>
              <a:t>flere</a:t>
            </a:r>
            <a:r>
              <a:rPr lang="nn-NO" altLang="nb-NO" sz="2400" dirty="0" smtClean="0"/>
              <a:t> av de gamle </a:t>
            </a:r>
            <a:r>
              <a:rPr lang="nn-NO" altLang="nb-NO" sz="2400" dirty="0" err="1" smtClean="0"/>
              <a:t>gudene</a:t>
            </a:r>
            <a:r>
              <a:rPr lang="nn-NO" altLang="nb-NO" sz="2400" dirty="0" smtClean="0"/>
              <a:t>.</a:t>
            </a:r>
            <a:endParaRPr lang="nb-NO" altLang="nb-NO" sz="2400" dirty="0" smtClean="0"/>
          </a:p>
          <a:p>
            <a:pPr eaLnBrk="1" hangingPunct="1"/>
            <a:r>
              <a:rPr lang="nn-NO" altLang="nb-NO" sz="2400" i="1" dirty="0" smtClean="0"/>
              <a:t>Den eldre Edda </a:t>
            </a:r>
            <a:r>
              <a:rPr lang="nn-NO" altLang="nb-NO" sz="2400" dirty="0" err="1" smtClean="0"/>
              <a:t>består</a:t>
            </a:r>
            <a:r>
              <a:rPr lang="nn-NO" altLang="nb-NO" sz="2400" dirty="0" smtClean="0"/>
              <a:t> av 29 </a:t>
            </a:r>
            <a:r>
              <a:rPr lang="nn-NO" altLang="nb-NO" sz="2400" i="1" dirty="0" smtClean="0"/>
              <a:t>helte- og gudedikt</a:t>
            </a:r>
            <a:endParaRPr lang="nb-NO" altLang="nb-NO" sz="2400" i="1" dirty="0" smtClean="0"/>
          </a:p>
          <a:p>
            <a:pPr eaLnBrk="1" hangingPunct="1"/>
            <a:r>
              <a:rPr lang="nn-NO" altLang="nb-NO" sz="2400" dirty="0" smtClean="0"/>
              <a:t>Blant </a:t>
            </a:r>
            <a:r>
              <a:rPr lang="nn-NO" altLang="nb-NO" sz="2400" i="1" dirty="0" err="1" smtClean="0"/>
              <a:t>gudediktene</a:t>
            </a:r>
            <a:r>
              <a:rPr lang="nn-NO" altLang="nb-NO" sz="2400" i="1" dirty="0" smtClean="0"/>
              <a:t> </a:t>
            </a:r>
            <a:r>
              <a:rPr lang="nn-NO" altLang="nb-NO" sz="2400" dirty="0" smtClean="0"/>
              <a:t>er de tre mest kjente </a:t>
            </a:r>
            <a:r>
              <a:rPr lang="nn-NO" altLang="nb-NO" sz="2400" i="1" dirty="0" err="1" smtClean="0"/>
              <a:t>Voluspa</a:t>
            </a:r>
            <a:r>
              <a:rPr lang="nn-NO" altLang="nb-NO" sz="2400" i="1" dirty="0" smtClean="0"/>
              <a:t>̊</a:t>
            </a:r>
            <a:r>
              <a:rPr lang="nn-NO" altLang="nb-NO" sz="2400" dirty="0" smtClean="0"/>
              <a:t>, </a:t>
            </a:r>
            <a:r>
              <a:rPr lang="nn-NO" altLang="nb-NO" sz="2400" i="1" dirty="0" err="1" smtClean="0"/>
              <a:t>Håvamål</a:t>
            </a:r>
            <a:r>
              <a:rPr lang="nn-NO" altLang="nb-NO" sz="2400" i="1" dirty="0" smtClean="0"/>
              <a:t> </a:t>
            </a:r>
            <a:r>
              <a:rPr lang="nn-NO" altLang="nb-NO" sz="2400" dirty="0" smtClean="0"/>
              <a:t>og </a:t>
            </a:r>
            <a:r>
              <a:rPr lang="nn-NO" altLang="nb-NO" sz="2400" i="1" dirty="0" smtClean="0"/>
              <a:t>Trym</a:t>
            </a:r>
            <a:r>
              <a:rPr lang="nb-NO" altLang="nb-NO" sz="2400" i="1" dirty="0" smtClean="0"/>
              <a:t>s</a:t>
            </a:r>
            <a:r>
              <a:rPr lang="nn-NO" altLang="nb-NO" sz="2400" i="1" dirty="0" smtClean="0"/>
              <a:t>kvida</a:t>
            </a:r>
            <a:r>
              <a:rPr lang="nb-NO" altLang="nb-NO" sz="2400" dirty="0" smtClean="0"/>
              <a:t> </a:t>
            </a:r>
            <a:r>
              <a:rPr lang="nn-NO" altLang="nb-NO" sz="2400" dirty="0" smtClean="0"/>
              <a:t> </a:t>
            </a:r>
          </a:p>
          <a:p>
            <a:pPr eaLnBrk="1" hangingPunct="1">
              <a:buFont typeface="Arial" charset="0"/>
              <a:buNone/>
            </a:pPr>
            <a:r>
              <a:rPr lang="nn-NO" altLang="nb-NO" dirty="0" smtClean="0"/>
              <a:t> </a:t>
            </a:r>
          </a:p>
          <a:p>
            <a:pPr eaLnBrk="1" hangingPunct="1"/>
            <a:endParaRPr lang="nn-NO" altLang="nb-NO" dirty="0" smtClean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1685"/>
            <a:ext cx="9144000" cy="52631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1997075"/>
            <a:ext cx="7772400" cy="1470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b-NO" altLang="nb-NO" sz="3600" b="1" dirty="0" smtClean="0">
                <a:solidFill>
                  <a:srgbClr val="C00000"/>
                </a:solidFill>
              </a:rPr>
              <a:t>Middelalderen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452563" y="2682949"/>
            <a:ext cx="6400800" cy="49618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b-NO" altLang="nb-NO" sz="2400" dirty="0" smtClean="0">
                <a:solidFill>
                  <a:srgbClr val="FF0000"/>
                </a:solidFill>
              </a:rPr>
              <a:t>År 500-1500</a:t>
            </a:r>
          </a:p>
        </p:txBody>
      </p:sp>
      <p:sp>
        <p:nvSpPr>
          <p:cNvPr id="1028" name="Plassholder for lysbildenummer 5"/>
          <p:cNvSpPr txBox="1">
            <a:spLocks/>
          </p:cNvSpPr>
          <p:nvPr/>
        </p:nvSpPr>
        <p:spPr bwMode="auto">
          <a:xfrm>
            <a:off x="6786563" y="622300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r" eaLnBrk="1" hangingPunct="1"/>
            <a:fld id="{F8388C8B-B91D-4B94-9132-F0DF89D8F7A6}" type="slidenum">
              <a:rPr lang="nn-NO" altLang="nb-NO" sz="1400">
                <a:solidFill>
                  <a:srgbClr val="898989"/>
                </a:solidFill>
                <a:cs typeface="Arial" charset="0"/>
              </a:rPr>
              <a:pPr algn="r" eaLnBrk="1" hangingPunct="1"/>
              <a:t>2</a:t>
            </a:fld>
            <a:endParaRPr lang="nn-NO" altLang="nb-NO" sz="140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1685"/>
            <a:ext cx="9144000" cy="526315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963" y="3076011"/>
            <a:ext cx="6096000" cy="2859024"/>
          </a:xfrm>
          <a:prstGeom prst="rect">
            <a:avLst/>
          </a:prstGeom>
        </p:spPr>
      </p:pic>
      <p:sp>
        <p:nvSpPr>
          <p:cNvPr id="2" name="TekstSylinder 1"/>
          <p:cNvSpPr txBox="1"/>
          <p:nvPr/>
        </p:nvSpPr>
        <p:spPr>
          <a:xfrm>
            <a:off x="6786563" y="5879818"/>
            <a:ext cx="10610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700" dirty="0" err="1" smtClean="0">
                <a:latin typeface="+mn-lt"/>
              </a:rPr>
              <a:t>Viktoriya</a:t>
            </a:r>
            <a:r>
              <a:rPr lang="nb-NO" sz="700" dirty="0" smtClean="0">
                <a:latin typeface="+mn-lt"/>
              </a:rPr>
              <a:t>/</a:t>
            </a:r>
            <a:r>
              <a:rPr lang="nb-NO" sz="700" dirty="0" err="1" smtClean="0">
                <a:latin typeface="+mn-lt"/>
              </a:rPr>
              <a:t>Shutterstock</a:t>
            </a:r>
            <a:endParaRPr lang="nb-NO" sz="700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tel 1"/>
          <p:cNvSpPr>
            <a:spLocks noGrp="1"/>
          </p:cNvSpPr>
          <p:nvPr>
            <p:ph type="title"/>
          </p:nvPr>
        </p:nvSpPr>
        <p:spPr bwMode="auto">
          <a:xfrm>
            <a:off x="457200" y="274637"/>
            <a:ext cx="8229600" cy="138404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n-NO" altLang="nb-NO" b="1" dirty="0" smtClean="0"/>
              <a:t>Sentrale verk </a:t>
            </a:r>
            <a:r>
              <a:rPr lang="nn-NO" altLang="nb-NO" b="1" dirty="0" err="1" smtClean="0"/>
              <a:t>fra</a:t>
            </a:r>
            <a:r>
              <a:rPr lang="nn-NO" altLang="nb-NO" b="1" dirty="0" smtClean="0"/>
              <a:t> europeisk middelalder:</a:t>
            </a:r>
          </a:p>
        </p:txBody>
      </p:sp>
      <p:sp>
        <p:nvSpPr>
          <p:cNvPr id="19459" name="Plassholder for innhold 2"/>
          <p:cNvSpPr>
            <a:spLocks noGrp="1"/>
          </p:cNvSpPr>
          <p:nvPr>
            <p:ph idx="1"/>
          </p:nvPr>
        </p:nvSpPr>
        <p:spPr bwMode="auto">
          <a:xfrm>
            <a:off x="457200" y="1993605"/>
            <a:ext cx="8229600" cy="394999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n-NO" altLang="nb-NO" sz="2400" dirty="0" smtClean="0"/>
              <a:t>Nibelungen-eposet</a:t>
            </a:r>
          </a:p>
          <a:p>
            <a:pPr eaLnBrk="1" hangingPunct="1"/>
            <a:r>
              <a:rPr lang="nn-NO" altLang="nb-NO" sz="2400" dirty="0" err="1" smtClean="0"/>
              <a:t>Rolandskvadet</a:t>
            </a:r>
            <a:endParaRPr lang="nn-NO" altLang="nb-NO" sz="2400" dirty="0" smtClean="0"/>
          </a:p>
          <a:p>
            <a:pPr eaLnBrk="1" hangingPunct="1"/>
            <a:r>
              <a:rPr lang="nn-NO" altLang="nb-NO" sz="2400" dirty="0" err="1" smtClean="0"/>
              <a:t>Beowolf</a:t>
            </a:r>
            <a:endParaRPr lang="nn-NO" altLang="nb-NO" sz="2400" dirty="0" smtClean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1685"/>
            <a:ext cx="9144000" cy="5263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Plassholder for innhold 5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charset="0"/>
              <a:buNone/>
            </a:pPr>
            <a:endParaRPr lang="nb-NO" altLang="nb-NO" dirty="0" smtClean="0"/>
          </a:p>
          <a:p>
            <a:pPr eaLnBrk="1" hangingPunct="1"/>
            <a:r>
              <a:rPr lang="nn-NO" altLang="nb-NO" sz="2400" dirty="0" err="1" smtClean="0"/>
              <a:t>Hva</a:t>
            </a:r>
            <a:r>
              <a:rPr lang="nn-NO" altLang="nb-NO" sz="2400" dirty="0" smtClean="0"/>
              <a:t> tenker du </a:t>
            </a:r>
            <a:r>
              <a:rPr lang="nn-NO" altLang="nb-NO" sz="2400" dirty="0" err="1" smtClean="0"/>
              <a:t>når</a:t>
            </a:r>
            <a:r>
              <a:rPr lang="nn-NO" altLang="nb-NO" sz="2400" dirty="0" smtClean="0"/>
              <a:t> du hører ordet middelalder?</a:t>
            </a:r>
            <a:endParaRPr lang="nb-NO" altLang="nb-NO" sz="2400" dirty="0" smtClean="0"/>
          </a:p>
          <a:p>
            <a:pPr eaLnBrk="1" hangingPunct="1">
              <a:buFont typeface="Arial" charset="0"/>
              <a:buNone/>
            </a:pPr>
            <a:r>
              <a:rPr lang="nn-NO" altLang="nb-NO" sz="2400" dirty="0" smtClean="0"/>
              <a:t> </a:t>
            </a:r>
          </a:p>
          <a:p>
            <a:pPr eaLnBrk="1" hangingPunct="1"/>
            <a:r>
              <a:rPr lang="nn-NO" altLang="nb-NO" sz="2400" dirty="0" err="1" smtClean="0"/>
              <a:t>Hvilke</a:t>
            </a:r>
            <a:r>
              <a:rPr lang="nn-NO" altLang="nb-NO" sz="2400" dirty="0" smtClean="0"/>
              <a:t> personer eller historier </a:t>
            </a:r>
            <a:r>
              <a:rPr lang="nn-NO" altLang="nb-NO" sz="2400" dirty="0" err="1" smtClean="0"/>
              <a:t>fra</a:t>
            </a:r>
            <a:r>
              <a:rPr lang="nn-NO" altLang="nb-NO" sz="2400" dirty="0" smtClean="0"/>
              <a:t> norrøn tid kjenner du? </a:t>
            </a:r>
          </a:p>
          <a:p>
            <a:pPr marL="0" indent="0" eaLnBrk="1" hangingPunct="1">
              <a:buNone/>
            </a:pPr>
            <a:endParaRPr lang="nn-NO" altLang="nb-NO" dirty="0" smtClean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1685"/>
            <a:ext cx="9144000" cy="526315"/>
          </a:xfrm>
          <a:prstGeom prst="rect">
            <a:avLst/>
          </a:prstGeom>
        </p:spPr>
      </p:pic>
      <p:sp>
        <p:nvSpPr>
          <p:cNvPr id="6" name="Tittel 1"/>
          <p:cNvSpPr txBox="1">
            <a:spLocks/>
          </p:cNvSpPr>
          <p:nvPr/>
        </p:nvSpPr>
        <p:spPr>
          <a:xfrm>
            <a:off x="457200" y="329609"/>
            <a:ext cx="8229600" cy="8931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b="1" dirty="0" smtClean="0"/>
              <a:t>Førlesingsoppgaver</a:t>
            </a:r>
            <a:endParaRPr lang="nb-NO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Plassholder for innhold 5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>
              <a:buFont typeface="Arial" charset="0"/>
              <a:buNone/>
            </a:pPr>
            <a:r>
              <a:rPr lang="nn-NO" altLang="nb-NO" sz="2400" dirty="0" smtClean="0"/>
              <a:t>Sagaen er tett og fast, og likevel full av saft</a:t>
            </a:r>
            <a:endParaRPr lang="nb-NO" altLang="nb-NO" sz="2400" dirty="0" smtClean="0"/>
          </a:p>
          <a:p>
            <a:pPr algn="r" eaLnBrk="1" hangingPunct="1">
              <a:buFont typeface="Arial" charset="0"/>
              <a:buNone/>
            </a:pPr>
            <a:r>
              <a:rPr lang="nn-NO" altLang="nb-NO" sz="2400" dirty="0" smtClean="0"/>
              <a:t>(Sigurd Hoel) </a:t>
            </a:r>
          </a:p>
          <a:p>
            <a:pPr eaLnBrk="1" hangingPunct="1"/>
            <a:endParaRPr lang="nn-NO" altLang="nb-NO" dirty="0" smtClean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1685"/>
            <a:ext cx="9144000" cy="526315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160" y="2772535"/>
            <a:ext cx="2011680" cy="3048000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4675517" y="5820535"/>
            <a:ext cx="217385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700" dirty="0">
                <a:latin typeface="+mj-lt"/>
              </a:rPr>
              <a:t>Christian Krohg (1896)</a:t>
            </a:r>
            <a:endParaRPr lang="nb-NO" sz="700" dirty="0">
              <a:latin typeface="+mj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Plassholder for innhold 5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n-NO" altLang="nb-NO" sz="2400" dirty="0" smtClean="0"/>
              <a:t>vikingtid og norrøn mytologi </a:t>
            </a:r>
          </a:p>
          <a:p>
            <a:pPr eaLnBrk="1" hangingPunct="1"/>
            <a:r>
              <a:rPr lang="nn-NO" altLang="nb-NO" sz="2400" dirty="0" smtClean="0"/>
              <a:t>runer og latin </a:t>
            </a:r>
          </a:p>
          <a:p>
            <a:pPr eaLnBrk="1" hangingPunct="1"/>
            <a:r>
              <a:rPr lang="nn-NO" altLang="nb-NO" sz="2400" dirty="0" smtClean="0"/>
              <a:t>norrøn litteratur: eddadikt, skaldekvad og sagalitteratur </a:t>
            </a:r>
          </a:p>
          <a:p>
            <a:pPr eaLnBrk="1" hangingPunct="1"/>
            <a:r>
              <a:rPr lang="nn-NO" altLang="nb-NO" sz="2400" dirty="0" err="1" smtClean="0"/>
              <a:t>verdier</a:t>
            </a:r>
            <a:r>
              <a:rPr lang="nn-NO" altLang="nb-NO" sz="2400" dirty="0" smtClean="0"/>
              <a:t> som ære, tapperhet og </a:t>
            </a:r>
            <a:r>
              <a:rPr lang="nn-NO" altLang="nb-NO" sz="2400" dirty="0" err="1" smtClean="0"/>
              <a:t>tilhørighet</a:t>
            </a:r>
            <a:r>
              <a:rPr lang="nn-NO" altLang="nb-NO" sz="2400" dirty="0" smtClean="0"/>
              <a:t> til </a:t>
            </a:r>
            <a:r>
              <a:rPr lang="nn-NO" altLang="nb-NO" sz="2400" dirty="0" err="1" smtClean="0"/>
              <a:t>ætten</a:t>
            </a:r>
            <a:r>
              <a:rPr lang="nn-NO" altLang="nb-NO" sz="2400" dirty="0" smtClean="0"/>
              <a:t> </a:t>
            </a:r>
          </a:p>
          <a:p>
            <a:pPr eaLnBrk="1" hangingPunct="1"/>
            <a:endParaRPr lang="nn-NO" altLang="nb-NO" dirty="0" smtClean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1685"/>
            <a:ext cx="9144000" cy="526315"/>
          </a:xfrm>
          <a:prstGeom prst="rect">
            <a:avLst/>
          </a:prstGeom>
        </p:spPr>
      </p:pic>
      <p:sp>
        <p:nvSpPr>
          <p:cNvPr id="5" name="Tittel 1"/>
          <p:cNvSpPr txBox="1">
            <a:spLocks/>
          </p:cNvSpPr>
          <p:nvPr/>
        </p:nvSpPr>
        <p:spPr>
          <a:xfrm>
            <a:off x="457200" y="255182"/>
            <a:ext cx="8229600" cy="9569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n-NO" altLang="nb-NO" b="1" dirty="0" smtClean="0"/>
              <a:t>Viktige stikkord for perioden</a:t>
            </a:r>
            <a:endParaRPr lang="nb-NO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tel 4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93747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n-NO" altLang="nb-NO" b="1" dirty="0" smtClean="0"/>
              <a:t>Middelalderen</a:t>
            </a:r>
          </a:p>
        </p:txBody>
      </p:sp>
      <p:sp>
        <p:nvSpPr>
          <p:cNvPr id="5123" name="Plassholder for innhold 5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charset="0"/>
              <a:buNone/>
            </a:pPr>
            <a:r>
              <a:rPr lang="nn-NO" altLang="nb-NO" sz="2400" i="1" dirty="0" smtClean="0"/>
              <a:t>Middelalder </a:t>
            </a:r>
            <a:r>
              <a:rPr lang="nn-NO" altLang="nb-NO" sz="2400" dirty="0" smtClean="0"/>
              <a:t>betyr </a:t>
            </a:r>
            <a:r>
              <a:rPr lang="nn-NO" altLang="nb-NO" sz="2400" i="1" dirty="0" smtClean="0"/>
              <a:t>mellomtid</a:t>
            </a:r>
            <a:r>
              <a:rPr lang="nn-NO" altLang="nb-NO" sz="2400" dirty="0" smtClean="0"/>
              <a:t>, </a:t>
            </a:r>
            <a:r>
              <a:rPr lang="nn-NO" altLang="nb-NO" sz="2400" dirty="0" err="1" smtClean="0"/>
              <a:t>tiden</a:t>
            </a:r>
            <a:r>
              <a:rPr lang="nn-NO" altLang="nb-NO" sz="2400" dirty="0" smtClean="0"/>
              <a:t> mellom</a:t>
            </a:r>
            <a:endParaRPr lang="nb-NO" altLang="nb-NO" sz="2400" dirty="0" smtClean="0"/>
          </a:p>
          <a:p>
            <a:pPr eaLnBrk="1" hangingPunct="1">
              <a:buFont typeface="Arial" charset="0"/>
              <a:buNone/>
            </a:pPr>
            <a:r>
              <a:rPr lang="nn-NO" altLang="nb-NO" sz="2400" dirty="0" err="1" smtClean="0"/>
              <a:t>oldtiden</a:t>
            </a:r>
            <a:r>
              <a:rPr lang="nn-NO" altLang="nb-NO" sz="2400" dirty="0" smtClean="0"/>
              <a:t> og den </a:t>
            </a:r>
            <a:r>
              <a:rPr lang="nn-NO" altLang="nb-NO" sz="2400" dirty="0" err="1" smtClean="0"/>
              <a:t>nyere</a:t>
            </a:r>
            <a:r>
              <a:rPr lang="nn-NO" altLang="nb-NO" sz="2400" dirty="0" smtClean="0"/>
              <a:t> tid</a:t>
            </a:r>
            <a:r>
              <a:rPr lang="nb-NO" altLang="nb-NO" sz="2400" dirty="0" smtClean="0"/>
              <a:t>:</a:t>
            </a:r>
            <a:r>
              <a:rPr lang="nn-NO" altLang="nb-NO" sz="2400" dirty="0" smtClean="0"/>
              <a:t> </a:t>
            </a:r>
            <a:endParaRPr lang="nb-NO" altLang="nb-NO" sz="2400" dirty="0" smtClean="0"/>
          </a:p>
          <a:p>
            <a:pPr eaLnBrk="1" hangingPunct="1">
              <a:buFont typeface="Arial" charset="0"/>
              <a:buNone/>
            </a:pPr>
            <a:r>
              <a:rPr lang="nn-NO" altLang="nb-NO" sz="2400" dirty="0" smtClean="0"/>
              <a:t> </a:t>
            </a:r>
            <a:endParaRPr lang="nb-NO" altLang="nb-NO" sz="2400" dirty="0" smtClean="0"/>
          </a:p>
          <a:p>
            <a:pPr eaLnBrk="1" hangingPunct="1"/>
            <a:r>
              <a:rPr lang="nn-NO" altLang="nb-NO" sz="2400" i="1" dirty="0" smtClean="0"/>
              <a:t>tidlig middelalder </a:t>
            </a:r>
            <a:r>
              <a:rPr lang="nn-NO" altLang="nb-NO" sz="2400" i="1" dirty="0" err="1" smtClean="0"/>
              <a:t>fra</a:t>
            </a:r>
            <a:r>
              <a:rPr lang="nn-NO" altLang="nb-NO" sz="2400" i="1" dirty="0" smtClean="0"/>
              <a:t> 500–1000</a:t>
            </a:r>
            <a:endParaRPr lang="nb-NO" altLang="nb-NO" sz="2400" i="1" dirty="0" smtClean="0"/>
          </a:p>
          <a:p>
            <a:pPr eaLnBrk="1" hangingPunct="1"/>
            <a:r>
              <a:rPr lang="nn-NO" altLang="nb-NO" sz="2400" dirty="0" smtClean="0"/>
              <a:t> </a:t>
            </a:r>
            <a:r>
              <a:rPr lang="nn-NO" altLang="nb-NO" sz="2400" i="1" dirty="0" err="1" smtClean="0"/>
              <a:t>høymiddelalder</a:t>
            </a:r>
            <a:r>
              <a:rPr lang="nn-NO" altLang="nb-NO" sz="2400" i="1" dirty="0" smtClean="0"/>
              <a:t> </a:t>
            </a:r>
            <a:r>
              <a:rPr lang="nn-NO" altLang="nb-NO" sz="2400" i="1" dirty="0" err="1" smtClean="0"/>
              <a:t>fra</a:t>
            </a:r>
            <a:r>
              <a:rPr lang="nn-NO" altLang="nb-NO" sz="2400" i="1" dirty="0" smtClean="0"/>
              <a:t> 1000–1300</a:t>
            </a:r>
            <a:endParaRPr lang="nb-NO" altLang="nb-NO" sz="2400" i="1" dirty="0" smtClean="0"/>
          </a:p>
          <a:p>
            <a:pPr eaLnBrk="1" hangingPunct="1"/>
            <a:r>
              <a:rPr lang="nn-NO" altLang="nb-NO" sz="2400" dirty="0" smtClean="0"/>
              <a:t> </a:t>
            </a:r>
            <a:r>
              <a:rPr lang="nn-NO" altLang="nb-NO" sz="2400" i="1" dirty="0" err="1" smtClean="0"/>
              <a:t>senmiddelalder</a:t>
            </a:r>
            <a:r>
              <a:rPr lang="nn-NO" altLang="nb-NO" sz="2400" i="1" dirty="0" smtClean="0"/>
              <a:t> </a:t>
            </a:r>
            <a:r>
              <a:rPr lang="nn-NO" altLang="nb-NO" sz="2400" i="1" dirty="0" err="1" smtClean="0"/>
              <a:t>fra</a:t>
            </a:r>
            <a:r>
              <a:rPr lang="nn-NO" altLang="nb-NO" sz="2400" i="1" dirty="0" smtClean="0"/>
              <a:t> 1300–1500</a:t>
            </a:r>
            <a:r>
              <a:rPr lang="nn-NO" altLang="nb-NO" sz="2400" dirty="0" smtClean="0"/>
              <a:t> </a:t>
            </a:r>
          </a:p>
          <a:p>
            <a:pPr eaLnBrk="1" hangingPunct="1"/>
            <a:endParaRPr lang="nn-NO" altLang="nb-NO" b="1" dirty="0" smtClean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1685"/>
            <a:ext cx="9144000" cy="5263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tel 4"/>
          <p:cNvSpPr>
            <a:spLocks noGrp="1"/>
          </p:cNvSpPr>
          <p:nvPr>
            <p:ph type="title"/>
          </p:nvPr>
        </p:nvSpPr>
        <p:spPr bwMode="auto"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n-NO" altLang="nb-NO" b="1" dirty="0" smtClean="0"/>
              <a:t>Norrøn mytologi</a:t>
            </a:r>
          </a:p>
        </p:txBody>
      </p:sp>
      <p:sp>
        <p:nvSpPr>
          <p:cNvPr id="6147" name="Plassholder for innhold 5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charset="0"/>
              <a:buNone/>
            </a:pPr>
            <a:r>
              <a:rPr lang="nb-NO" altLang="nb-NO" sz="2400" i="1" dirty="0" smtClean="0"/>
              <a:t>	</a:t>
            </a:r>
            <a:r>
              <a:rPr lang="nn-NO" altLang="nb-NO" sz="2400" i="1" dirty="0" smtClean="0"/>
              <a:t>Ed ved ringen</a:t>
            </a:r>
            <a:br>
              <a:rPr lang="nn-NO" altLang="nb-NO" sz="2400" i="1" dirty="0" smtClean="0"/>
            </a:br>
            <a:r>
              <a:rPr lang="nn-NO" altLang="nb-NO" sz="2400" i="1" dirty="0" err="1" smtClean="0"/>
              <a:t>tror</a:t>
            </a:r>
            <a:r>
              <a:rPr lang="nn-NO" altLang="nb-NO" sz="2400" i="1" dirty="0" smtClean="0"/>
              <a:t> </a:t>
            </a:r>
            <a:r>
              <a:rPr lang="nn-NO" altLang="nb-NO" sz="2400" i="1" dirty="0" err="1" smtClean="0"/>
              <a:t>jeg</a:t>
            </a:r>
            <a:r>
              <a:rPr lang="nn-NO" altLang="nb-NO" sz="2400" i="1" dirty="0" smtClean="0"/>
              <a:t> Odin </a:t>
            </a:r>
            <a:r>
              <a:rPr lang="nn-NO" altLang="nb-NO" sz="2400" i="1" dirty="0" err="1" smtClean="0"/>
              <a:t>sverget</a:t>
            </a:r>
            <a:r>
              <a:rPr lang="nn-NO" altLang="nb-NO" sz="2400" i="1" dirty="0" smtClean="0"/>
              <a:t/>
            </a:r>
            <a:br>
              <a:rPr lang="nn-NO" altLang="nb-NO" sz="2400" i="1" dirty="0" smtClean="0"/>
            </a:br>
            <a:r>
              <a:rPr lang="nn-NO" altLang="nb-NO" sz="2400" i="1" dirty="0" err="1" smtClean="0"/>
              <a:t>hvem</a:t>
            </a:r>
            <a:r>
              <a:rPr lang="nn-NO" altLang="nb-NO" sz="2400" i="1" dirty="0" smtClean="0"/>
              <a:t> vil da </a:t>
            </a:r>
            <a:r>
              <a:rPr lang="nn-NO" altLang="nb-NO" sz="2400" i="1" dirty="0" err="1" smtClean="0"/>
              <a:t>vøre</a:t>
            </a:r>
            <a:r>
              <a:rPr lang="nn-NO" altLang="nb-NO" sz="2400" i="1" dirty="0" smtClean="0"/>
              <a:t> hans ord? Med svik og list</a:t>
            </a:r>
            <a:br>
              <a:rPr lang="nn-NO" altLang="nb-NO" sz="2400" i="1" dirty="0" smtClean="0"/>
            </a:br>
            <a:r>
              <a:rPr lang="nn-NO" altLang="nb-NO" sz="2400" i="1" dirty="0" smtClean="0"/>
              <a:t>tok han Suttungs drikk</a:t>
            </a:r>
            <a:br>
              <a:rPr lang="nn-NO" altLang="nb-NO" sz="2400" i="1" dirty="0" smtClean="0"/>
            </a:br>
            <a:r>
              <a:rPr lang="nn-NO" altLang="nb-NO" sz="2400" i="1" dirty="0" smtClean="0"/>
              <a:t>og </a:t>
            </a:r>
            <a:r>
              <a:rPr lang="nn-NO" altLang="nb-NO" sz="2400" i="1" dirty="0" err="1" smtClean="0"/>
              <a:t>Gunnlod</a:t>
            </a:r>
            <a:r>
              <a:rPr lang="nn-NO" altLang="nb-NO" sz="2400" i="1" dirty="0" smtClean="0"/>
              <a:t> satt etter i </a:t>
            </a:r>
            <a:r>
              <a:rPr lang="nn-NO" altLang="nb-NO" sz="2400" i="1" dirty="0" err="1" smtClean="0"/>
              <a:t>gråt</a:t>
            </a:r>
            <a:r>
              <a:rPr lang="nn-NO" altLang="nb-NO" sz="2400" i="1" dirty="0" smtClean="0"/>
              <a:t>. </a:t>
            </a:r>
            <a:endParaRPr lang="nb-NO" altLang="nb-NO" sz="2400" i="1" dirty="0" smtClean="0"/>
          </a:p>
          <a:p>
            <a:pPr eaLnBrk="1" hangingPunct="1">
              <a:buFont typeface="Arial" charset="0"/>
              <a:buNone/>
            </a:pPr>
            <a:endParaRPr lang="nb-NO" altLang="nb-NO" sz="2400" i="1" dirty="0" smtClean="0"/>
          </a:p>
          <a:p>
            <a:pPr algn="r" eaLnBrk="1" hangingPunct="1">
              <a:buFont typeface="Arial" charset="0"/>
              <a:buNone/>
            </a:pPr>
            <a:r>
              <a:rPr lang="nb-NO" altLang="nb-NO" sz="2400" dirty="0" smtClean="0"/>
              <a:t>Fra</a:t>
            </a:r>
            <a:r>
              <a:rPr lang="nb-NO" altLang="nb-NO" sz="2400" i="1" dirty="0" smtClean="0"/>
              <a:t> Håvamål</a:t>
            </a:r>
            <a:endParaRPr lang="nn-NO" altLang="nb-NO" sz="2400" dirty="0" smtClean="0"/>
          </a:p>
          <a:p>
            <a:pPr eaLnBrk="1" hangingPunct="1">
              <a:buFont typeface="Arial" charset="0"/>
              <a:buNone/>
            </a:pPr>
            <a:endParaRPr lang="nn-NO" altLang="nb-NO" dirty="0" smtClean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1685"/>
            <a:ext cx="9144000" cy="52631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Plassholder for innhold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n-NO" altLang="nb-NO" sz="2400" dirty="0" smtClean="0"/>
              <a:t>Polyteistisk religion med mange </a:t>
            </a:r>
            <a:r>
              <a:rPr lang="nn-NO" altLang="nb-NO" sz="2400" dirty="0" err="1" smtClean="0"/>
              <a:t>guder</a:t>
            </a:r>
            <a:r>
              <a:rPr lang="nn-NO" altLang="nb-NO" sz="2400" dirty="0" smtClean="0"/>
              <a:t>: </a:t>
            </a:r>
          </a:p>
          <a:p>
            <a:pPr eaLnBrk="1" hangingPunct="1">
              <a:buFont typeface="Arial" charset="0"/>
              <a:buNone/>
            </a:pPr>
            <a:r>
              <a:rPr lang="nb-NO" altLang="nb-NO" sz="2400" dirty="0" smtClean="0"/>
              <a:t> 	</a:t>
            </a:r>
            <a:r>
              <a:rPr lang="nn-NO" altLang="nb-NO" sz="2400" dirty="0" smtClean="0"/>
              <a:t>Tor, Odin, Balder, Frigg, Njord og Frøya </a:t>
            </a:r>
          </a:p>
          <a:p>
            <a:pPr eaLnBrk="1" hangingPunct="1"/>
            <a:r>
              <a:rPr lang="nn-NO" altLang="nb-NO" sz="2400" dirty="0" smtClean="0"/>
              <a:t>Hov</a:t>
            </a:r>
          </a:p>
          <a:p>
            <a:pPr eaLnBrk="1" hangingPunct="1"/>
            <a:r>
              <a:rPr lang="nn-NO" altLang="nb-NO" sz="2400" dirty="0" smtClean="0"/>
              <a:t>Blot</a:t>
            </a:r>
          </a:p>
          <a:p>
            <a:pPr eaLnBrk="1" hangingPunct="1"/>
            <a:endParaRPr lang="nn-NO" altLang="nb-NO" dirty="0" smtClean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1685"/>
            <a:ext cx="9144000" cy="52631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tel 1"/>
          <p:cNvSpPr>
            <a:spLocks noGrp="1"/>
          </p:cNvSpPr>
          <p:nvPr>
            <p:ph type="title"/>
          </p:nvPr>
        </p:nvSpPr>
        <p:spPr bwMode="auto"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n-NO" altLang="nb-NO" b="1" dirty="0" smtClean="0"/>
              <a:t>Vår eldste litteratur</a:t>
            </a:r>
          </a:p>
        </p:txBody>
      </p:sp>
      <p:sp>
        <p:nvSpPr>
          <p:cNvPr id="8195" name="Plassholder for innhold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charset="0"/>
              <a:buNone/>
            </a:pPr>
            <a:r>
              <a:rPr lang="nn-NO" altLang="nb-NO" dirty="0" smtClean="0"/>
              <a:t>	</a:t>
            </a:r>
            <a:r>
              <a:rPr lang="nn-NO" altLang="nb-NO" sz="2400" dirty="0" smtClean="0"/>
              <a:t>Runer på </a:t>
            </a:r>
            <a:r>
              <a:rPr lang="nn-NO" altLang="nb-NO" sz="2400" dirty="0" err="1" smtClean="0"/>
              <a:t>Tunesteinen</a:t>
            </a:r>
            <a:r>
              <a:rPr lang="nn-NO" altLang="nb-NO" sz="2400" dirty="0" smtClean="0"/>
              <a:t>:</a:t>
            </a:r>
          </a:p>
          <a:p>
            <a:pPr eaLnBrk="1" hangingPunct="1">
              <a:buFont typeface="Arial" charset="0"/>
              <a:buNone/>
            </a:pPr>
            <a:r>
              <a:rPr lang="nb-NO" altLang="nb-NO" sz="2400" i="1" dirty="0" smtClean="0"/>
              <a:t>	</a:t>
            </a:r>
            <a:r>
              <a:rPr lang="nn-NO" altLang="nb-NO" sz="2400" i="1" dirty="0" err="1" smtClean="0"/>
              <a:t>ekwiwaRafter</a:t>
            </a:r>
            <a:r>
              <a:rPr lang="nn-NO" altLang="nb-NO" sz="2400" i="1" dirty="0" smtClean="0"/>
              <a:t> ·</a:t>
            </a:r>
            <a:r>
              <a:rPr lang="nn-NO" altLang="nb-NO" sz="2400" i="1" dirty="0" err="1" smtClean="0"/>
              <a:t>woduri</a:t>
            </a:r>
            <a:r>
              <a:rPr lang="nb-NO" altLang="nb-NO" sz="2400" i="1" dirty="0" smtClean="0"/>
              <a:t> </a:t>
            </a:r>
            <a:r>
              <a:rPr lang="nn-NO" altLang="nb-NO" sz="2400" i="1" dirty="0" err="1" smtClean="0"/>
              <a:t>dewitadahalaiban:worahto</a:t>
            </a:r>
            <a:r>
              <a:rPr lang="nn-NO" altLang="nb-NO" sz="2400" i="1" dirty="0" smtClean="0"/>
              <a:t> [...] [...] h:woduride:staina. </a:t>
            </a:r>
          </a:p>
          <a:p>
            <a:pPr eaLnBrk="1" hangingPunct="1">
              <a:buFont typeface="Arial" charset="0"/>
              <a:buNone/>
            </a:pPr>
            <a:endParaRPr lang="nb-NO" altLang="nb-NO" sz="2400" dirty="0" smtClean="0"/>
          </a:p>
          <a:p>
            <a:pPr eaLnBrk="1" hangingPunct="1">
              <a:buFont typeface="Arial" charset="0"/>
              <a:buNone/>
            </a:pPr>
            <a:r>
              <a:rPr lang="nb-NO" altLang="nb-NO" sz="2400" dirty="0" smtClean="0"/>
              <a:t>	</a:t>
            </a:r>
            <a:r>
              <a:rPr lang="nn-NO" altLang="nb-NO" sz="2400" dirty="0" smtClean="0"/>
              <a:t>Dette kan være en mulig </a:t>
            </a:r>
            <a:r>
              <a:rPr lang="nn-NO" altLang="nb-NO" sz="2400" dirty="0" err="1" smtClean="0"/>
              <a:t>oversettelse</a:t>
            </a:r>
            <a:r>
              <a:rPr lang="nn-NO" altLang="nb-NO" sz="2400" dirty="0" smtClean="0"/>
              <a:t>: </a:t>
            </a:r>
          </a:p>
          <a:p>
            <a:pPr eaLnBrk="1" hangingPunct="1">
              <a:buFont typeface="Arial" charset="0"/>
              <a:buNone/>
            </a:pPr>
            <a:r>
              <a:rPr lang="nb-NO" altLang="nb-NO" sz="2400" i="1" dirty="0" smtClean="0"/>
              <a:t>	</a:t>
            </a:r>
            <a:r>
              <a:rPr lang="nn-NO" altLang="nb-NO" sz="2400" i="1" dirty="0" err="1" smtClean="0"/>
              <a:t>Jeg,Vi</a:t>
            </a:r>
            <a:r>
              <a:rPr lang="nn-NO" altLang="nb-NO" sz="2400" i="1" dirty="0" smtClean="0"/>
              <a:t>, til minne </a:t>
            </a:r>
            <a:r>
              <a:rPr lang="nn-NO" altLang="nb-NO" sz="2400" i="1" dirty="0" err="1" smtClean="0"/>
              <a:t>omVodurid</a:t>
            </a:r>
            <a:r>
              <a:rPr lang="nn-NO" altLang="nb-NO" sz="2400" i="1" dirty="0" smtClean="0"/>
              <a:t>, brødherren, gjorde runer </a:t>
            </a:r>
            <a:r>
              <a:rPr lang="nn-NO" altLang="nb-NO" sz="2400" i="1" dirty="0" err="1" smtClean="0"/>
              <a:t>Jeg</a:t>
            </a:r>
            <a:r>
              <a:rPr lang="nn-NO" altLang="nb-NO" sz="2400" i="1" dirty="0" smtClean="0"/>
              <a:t> </a:t>
            </a:r>
            <a:r>
              <a:rPr lang="nn-NO" altLang="nb-NO" sz="2400" i="1" dirty="0" err="1" smtClean="0"/>
              <a:t>overdroVodurid</a:t>
            </a:r>
            <a:r>
              <a:rPr lang="nn-NO" altLang="nb-NO" sz="2400" i="1" dirty="0" smtClean="0"/>
              <a:t> </a:t>
            </a:r>
            <a:r>
              <a:rPr lang="nn-NO" altLang="nb-NO" sz="2400" i="1" dirty="0" err="1" smtClean="0"/>
              <a:t>steinen.Tre</a:t>
            </a:r>
            <a:r>
              <a:rPr lang="nn-NO" altLang="nb-NO" sz="2400" i="1" dirty="0" smtClean="0"/>
              <a:t> </a:t>
            </a:r>
            <a:r>
              <a:rPr lang="nn-NO" altLang="nb-NO" sz="2400" i="1" dirty="0" err="1" smtClean="0"/>
              <a:t>døtre</a:t>
            </a:r>
            <a:r>
              <a:rPr lang="nn-NO" altLang="nb-NO" sz="2400" i="1" dirty="0" smtClean="0"/>
              <a:t> forberedte gravølet, de </a:t>
            </a:r>
            <a:r>
              <a:rPr lang="nn-NO" altLang="nb-NO" sz="2400" i="1" dirty="0" err="1" smtClean="0"/>
              <a:t>kjærligste</a:t>
            </a:r>
            <a:r>
              <a:rPr lang="nn-NO" altLang="nb-NO" sz="2400" i="1" dirty="0" smtClean="0"/>
              <a:t>/mest </a:t>
            </a:r>
            <a:r>
              <a:rPr lang="nn-NO" altLang="nb-NO" sz="2400" i="1" dirty="0" err="1" smtClean="0"/>
              <a:t>gudebårne</a:t>
            </a:r>
            <a:r>
              <a:rPr lang="nn-NO" altLang="nb-NO" sz="2400" i="1" dirty="0" smtClean="0"/>
              <a:t> av </a:t>
            </a:r>
            <a:r>
              <a:rPr lang="nn-NO" altLang="nb-NO" sz="2400" i="1" dirty="0" err="1" smtClean="0"/>
              <a:t>arvingene</a:t>
            </a:r>
            <a:r>
              <a:rPr lang="nn-NO" altLang="nb-NO" sz="2400" i="1" dirty="0" smtClean="0"/>
              <a:t> </a:t>
            </a:r>
            <a:endParaRPr lang="nn-NO" altLang="nb-NO" sz="2400" dirty="0" smtClean="0"/>
          </a:p>
          <a:p>
            <a:pPr eaLnBrk="1" hangingPunct="1"/>
            <a:endParaRPr lang="nn-NO" altLang="nb-NO" dirty="0" smtClean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1685"/>
            <a:ext cx="9144000" cy="52631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ATION_PLAYLIST_COUNT" val="0"/>
  <p:tag name="PRESENTATION_PRESENTER_SLIDE_LEVEL" val="0"/>
  <p:tag name="ARTICULATE_PRESENTER_VERSION" val="6"/>
  <p:tag name="PUBLISH_TITLE" val="Tema Vg2, Kapittel 5"/>
  <p:tag name="ARTICULATE_PUBLISH_PATH" val="C:\Users\Administrator\Desktop\Tema Vg2"/>
  <p:tag name="ARTICULATE_LOGO" val="(None selected)"/>
  <p:tag name="ARTICULATE_PRESENTER" val="Det norske Samlaget"/>
  <p:tag name="ARTICULATE_PRESENTER_GUID" val="7754FED18368"/>
  <p:tag name="ARTICULATE_LMS" val="0"/>
  <p:tag name="ARTICULATE_TEMPLATE" val="Tema 1"/>
  <p:tag name="ARTICULATE_TEMPLATE_GUID" val="5f1f1f51-6147-44c7-b8c9-42fc00a4fd71"/>
  <p:tag name="LMS_PUBLISH" val="No"/>
  <p:tag name="PRESENTER_PREVIEW_MODE" val="0"/>
  <p:tag name="PRESENTER_PREVIEW_START" val="1"/>
  <p:tag name="LAUNCHINNEWWINDOW" val="0"/>
  <p:tag name="LASTPUBLISHED" val="C:\Users\Administrator\Desktop\Tema Vg2\Tema Vg2, Kapittel 5\player.html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1"/>
  <p:tag name="ARTICULATE_PLAYLIST_ID" val="-1"/>
  <p:tag name="ARTICULATE_LOCK_SLIDE" val="0"/>
  <p:tag name="ARTICULATE_SLIDE_NAV" val="2"/>
  <p:tag name="ARTICULATE_SLIDE_GUID" val="6c1292ad-c917-40fa-9de0-f9129f1e8a4f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1"/>
  <p:tag name="ARTICULATE_PLAYLIST_ID" val="-1"/>
  <p:tag name="ARTICULATE_LOCK_SLIDE" val="0"/>
  <p:tag name="ARTICULATE_SLIDE_NAV" val="15"/>
  <p:tag name="ARTICULATE_SLIDE_GUID" val="fd652e75-e831-462f-bb2d-b0749c5935cc"/>
</p:tagLst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2075</TotalTime>
  <Words>617</Words>
  <Application>Microsoft Office PowerPoint</Application>
  <PresentationFormat>Skjermfremvisning (4:3)</PresentationFormat>
  <Paragraphs>106</Paragraphs>
  <Slides>20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20</vt:i4>
      </vt:variant>
    </vt:vector>
  </HeadingPairs>
  <TitlesOfParts>
    <vt:vector size="24" baseType="lpstr">
      <vt:lpstr>ＭＳ Ｐゴシック</vt:lpstr>
      <vt:lpstr>Arial</vt:lpstr>
      <vt:lpstr>Calibri</vt:lpstr>
      <vt:lpstr>Office-tema</vt:lpstr>
      <vt:lpstr>PowerPoint-presentasjon</vt:lpstr>
      <vt:lpstr>Middelalderen</vt:lpstr>
      <vt:lpstr>PowerPoint-presentasjon</vt:lpstr>
      <vt:lpstr>PowerPoint-presentasjon</vt:lpstr>
      <vt:lpstr>PowerPoint-presentasjon</vt:lpstr>
      <vt:lpstr>Middelalderen</vt:lpstr>
      <vt:lpstr>Norrøn mytologi</vt:lpstr>
      <vt:lpstr>PowerPoint-presentasjon</vt:lpstr>
      <vt:lpstr>Vår eldste litteratur</vt:lpstr>
      <vt:lpstr>Norrøn litteratur</vt:lpstr>
      <vt:lpstr>Eddadikt</vt:lpstr>
      <vt:lpstr>Rim, rytme og form i Eddadiktene</vt:lpstr>
      <vt:lpstr>Norrøn poesi: Skaldekvad</vt:lpstr>
      <vt:lpstr>Sagaer</vt:lpstr>
      <vt:lpstr>Komposisjonen i en saga</vt:lpstr>
      <vt:lpstr>Litterære virkemidler i en saga: </vt:lpstr>
      <vt:lpstr>Kongesagaene</vt:lpstr>
      <vt:lpstr>Den eldre Edda</vt:lpstr>
      <vt:lpstr>PowerPoint-presentasjon</vt:lpstr>
      <vt:lpstr>Sentrale verk fra europeisk middelalder: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Nygård</dc:creator>
  <cp:lastModifiedBy>Malgorzata Golinska</cp:lastModifiedBy>
  <cp:revision>128</cp:revision>
  <cp:lastPrinted>2009-04-22T19:24:48Z</cp:lastPrinted>
  <dcterms:created xsi:type="dcterms:W3CDTF">2014-04-02T10:01:34Z</dcterms:created>
  <dcterms:modified xsi:type="dcterms:W3CDTF">2016-01-22T07:54:03Z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ArticulateUseProject">
    <vt:lpwstr>1</vt:lpwstr>
  </property>
  <property fmtid="{D5CDD505-2E9C-101B-9397-08002B2CF9AE}" pid="4" name="ArticulateGUID">
    <vt:lpwstr>779ADDA8-6839-405E-BB86-CE49C4CAF6E8</vt:lpwstr>
  </property>
  <property fmtid="{D5CDD505-2E9C-101B-9397-08002B2CF9AE}" pid="5" name="ArticulatePath">
    <vt:lpwstr>kap_5</vt:lpwstr>
  </property>
  <property fmtid="{D5CDD505-2E9C-101B-9397-08002B2CF9AE}" pid="6" name="ArticulateProjectFull">
    <vt:lpwstr>C:\Users\Administrator\Desktop\kap_5.ppta</vt:lpwstr>
  </property>
</Properties>
</file>