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E4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6" d="100"/>
          <a:sy n="106" d="100"/>
        </p:scale>
        <p:origin x="-84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4565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7116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5477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8653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341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pl-P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70910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6122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79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524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45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6559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BE16E-D669-4F0C-A2D8-7295E08118C1}" type="datetimeFigureOut">
              <a:rPr lang="pl-PL" smtClean="0"/>
              <a:t>2015-12-21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B6472-E178-480B-BF85-527FF8A05F7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/>
              <a:t>Retorikk og muntlig kommunikasjon</a:t>
            </a:r>
            <a:endParaRPr sz="4000" b="1" dirty="0"/>
          </a:p>
        </p:txBody>
      </p:sp>
    </p:spTree>
    <p:extLst>
      <p:ext uri="{BB962C8B-B14F-4D97-AF65-F5344CB8AC3E}">
        <p14:creationId xmlns:p14="http://schemas.microsoft.com/office/powerpoint/2010/main" val="343580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Patos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988835"/>
            <a:ext cx="82089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Mottakerens </a:t>
            </a:r>
            <a:r>
              <a:rPr lang="nb-NO" sz="2800" b="1" dirty="0" smtClean="0"/>
              <a:t>følelser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Patosappell oppstår når taleren </a:t>
            </a:r>
            <a:r>
              <a:rPr lang="nb-NO" sz="2800" dirty="0" smtClean="0"/>
              <a:t>bruker</a:t>
            </a:r>
            <a:endParaRPr lang="nb-NO" sz="28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o</a:t>
            </a:r>
            <a:r>
              <a:rPr lang="nb-NO" sz="2400" b="1" dirty="0" smtClean="0"/>
              <a:t>rd</a:t>
            </a:r>
            <a:r>
              <a:rPr lang="nb-NO" sz="2400" dirty="0" smtClean="0"/>
              <a:t> </a:t>
            </a:r>
            <a:r>
              <a:rPr lang="nb-NO" sz="2400" dirty="0"/>
              <a:t>(positive, negative, nøytrale)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v</a:t>
            </a:r>
            <a:r>
              <a:rPr lang="nb-NO" sz="2400" b="1" dirty="0" smtClean="0"/>
              <a:t>irkemidler</a:t>
            </a:r>
            <a:r>
              <a:rPr lang="nb-NO" sz="2400" dirty="0" smtClean="0"/>
              <a:t> </a:t>
            </a:r>
            <a:r>
              <a:rPr lang="nb-NO" sz="2400" dirty="0"/>
              <a:t>(overdrivelse, gjentakelse, bilder, stil)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f</a:t>
            </a:r>
            <a:r>
              <a:rPr lang="nb-NO" sz="2400" b="1" dirty="0" smtClean="0"/>
              <a:t>ramføringen</a:t>
            </a:r>
            <a:r>
              <a:rPr lang="nb-NO" sz="2400" dirty="0" smtClean="0"/>
              <a:t> </a:t>
            </a:r>
            <a:r>
              <a:rPr lang="nb-NO" sz="2400" dirty="0"/>
              <a:t>(stemmeleie, betoning, kroppsspråk</a:t>
            </a:r>
            <a:r>
              <a:rPr lang="nb-NO" sz="2400" dirty="0" smtClean="0"/>
              <a:t>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«Taleren </a:t>
            </a:r>
            <a:r>
              <a:rPr lang="nb-NO" sz="2800" dirty="0">
                <a:solidFill>
                  <a:srgbClr val="7030A0"/>
                </a:solidFill>
              </a:rPr>
              <a:t>brukte mange kontraster og negativt </a:t>
            </a:r>
            <a:r>
              <a:rPr lang="nb-NO" sz="2800" dirty="0" smtClean="0">
                <a:solidFill>
                  <a:srgbClr val="7030A0"/>
                </a:solidFill>
              </a:rPr>
              <a:t>ladde </a:t>
            </a:r>
            <a:r>
              <a:rPr lang="nb-NO" sz="2800" dirty="0">
                <a:solidFill>
                  <a:srgbClr val="7030A0"/>
                </a:solidFill>
              </a:rPr>
              <a:t>ord for å skape en </a:t>
            </a:r>
            <a:r>
              <a:rPr lang="nb-NO" sz="2800" dirty="0" err="1">
                <a:solidFill>
                  <a:srgbClr val="7030A0"/>
                </a:solidFill>
              </a:rPr>
              <a:t>patoappell</a:t>
            </a:r>
            <a:r>
              <a:rPr lang="nb-NO" sz="2800" dirty="0">
                <a:solidFill>
                  <a:srgbClr val="7030A0"/>
                </a:solidFill>
              </a:rPr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1455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     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Kommunikasjon</a:t>
            </a:r>
            <a:endParaRPr sz="3600" b="1" dirty="0"/>
          </a:p>
        </p:txBody>
      </p:sp>
      <p:pic>
        <p:nvPicPr>
          <p:cNvPr id="7" name="Bilde 6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301" y="1700808"/>
            <a:ext cx="7368806" cy="4384440"/>
          </a:xfrm>
          <a:prstGeom prst="rect">
            <a:avLst/>
          </a:prstGeom>
          <a:ln>
            <a:noFill/>
          </a:ln>
        </p:spPr>
      </p:pic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7362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/>
              <a:t>Funksjoner – formålet med teksten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31690"/>
            <a:ext cx="820891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Informativ</a:t>
            </a:r>
            <a:r>
              <a:rPr lang="nb-NO" sz="2800" dirty="0"/>
              <a:t> funksjon (gi informasjon</a:t>
            </a:r>
            <a:r>
              <a:rPr lang="nb-NO" sz="2800" dirty="0" smtClean="0"/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Appellativ</a:t>
            </a:r>
            <a:r>
              <a:rPr lang="nb-NO" sz="2800" dirty="0"/>
              <a:t> funksjon (føre til reaksjon eller handling</a:t>
            </a:r>
            <a:r>
              <a:rPr lang="nb-NO" sz="2800" dirty="0" smtClean="0"/>
              <a:t>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Ekspressiv</a:t>
            </a:r>
            <a:r>
              <a:rPr lang="nb-NO" sz="2800" dirty="0"/>
              <a:t> funksjon (uttrykke </a:t>
            </a:r>
            <a:r>
              <a:rPr lang="nb-NO" sz="2800" dirty="0" smtClean="0"/>
              <a:t>følelser/engasjement)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16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Estetisk</a:t>
            </a:r>
            <a:r>
              <a:rPr lang="nb-NO" sz="2800" dirty="0"/>
              <a:t> funksjon (være vakker)</a:t>
            </a:r>
          </a:p>
          <a:p>
            <a:pPr marL="285750" indent="-285750">
              <a:buFont typeface="Arial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892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Retorikk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Retorikk som </a:t>
            </a:r>
            <a:r>
              <a:rPr lang="nb-NO" sz="2800" b="1" dirty="0"/>
              <a:t>fag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Oppsto i Hellas - filosofer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Utdanne til å </a:t>
            </a:r>
            <a:r>
              <a:rPr lang="nb-NO" sz="2400" dirty="0" smtClean="0"/>
              <a:t>uttrykke </a:t>
            </a:r>
            <a:r>
              <a:rPr lang="nb-NO" sz="2400" dirty="0"/>
              <a:t>seg målrettet og virkningsfullt</a:t>
            </a:r>
          </a:p>
          <a:p>
            <a:pPr marL="285750" indent="-285750">
              <a:buSzPct val="25000"/>
              <a:buFont typeface="Wingdings" charset="2"/>
              <a:buChar char="u"/>
            </a:pPr>
            <a:endParaRPr lang="nb-NO" sz="28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dirty="0"/>
              <a:t>Retorikk som språklig </a:t>
            </a:r>
            <a:r>
              <a:rPr lang="nb-NO" sz="2800" b="1" dirty="0"/>
              <a:t>praksis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 smtClean="0"/>
              <a:t>Måten </a:t>
            </a:r>
            <a:r>
              <a:rPr lang="nb-NO" sz="2400" dirty="0"/>
              <a:t>vi uttrykker </a:t>
            </a:r>
            <a:r>
              <a:rPr lang="nb-NO" sz="2400" dirty="0" smtClean="0"/>
              <a:t>oss på</a:t>
            </a:r>
            <a:endParaRPr lang="nb-NO" sz="2400" dirty="0"/>
          </a:p>
          <a:p>
            <a:pPr marL="742950" lvl="1" indent="-285750">
              <a:buSzPct val="25000"/>
              <a:buFont typeface="Wingdings" charset="2"/>
              <a:buChar char="u"/>
            </a:pPr>
            <a:r>
              <a:rPr lang="nb-NO" sz="2400" dirty="0"/>
              <a:t>Tekst og virkemidler</a:t>
            </a:r>
          </a:p>
          <a:p>
            <a:pPr marL="742950" lvl="1" indent="-285750">
              <a:buSzPct val="25000"/>
              <a:buFont typeface="Wingdings" charset="2"/>
              <a:buChar char="u"/>
            </a:pPr>
            <a:endParaRPr lang="nb-NO" sz="2800" dirty="0"/>
          </a:p>
          <a:p>
            <a:pPr marL="285750" indent="-285750">
              <a:buSzPct val="25000"/>
              <a:buFont typeface="Wingdings" charset="2"/>
              <a:buChar char="u"/>
            </a:pPr>
            <a:r>
              <a:rPr lang="nb-NO" sz="2800" b="1" dirty="0"/>
              <a:t>Sentrale begreper: </a:t>
            </a:r>
            <a:r>
              <a:rPr lang="nb-NO" sz="2800" dirty="0" err="1"/>
              <a:t>kairos</a:t>
            </a:r>
            <a:r>
              <a:rPr lang="nb-NO" sz="2800" dirty="0"/>
              <a:t>, </a:t>
            </a:r>
            <a:r>
              <a:rPr lang="nb-NO" sz="2800" dirty="0" err="1"/>
              <a:t>aptum</a:t>
            </a:r>
            <a:r>
              <a:rPr lang="nb-NO" sz="2800" dirty="0"/>
              <a:t>, etos, patos, logos</a:t>
            </a:r>
          </a:p>
        </p:txBody>
      </p:sp>
    </p:spTree>
    <p:extLst>
      <p:ext uri="{BB962C8B-B14F-4D97-AF65-F5344CB8AC3E}">
        <p14:creationId xmlns:p14="http://schemas.microsoft.com/office/powerpoint/2010/main" val="179083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Kairos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120657"/>
            <a:ext cx="8208912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Kairos: </a:t>
            </a:r>
            <a:r>
              <a:rPr lang="nb-NO" sz="2800" b="1" dirty="0"/>
              <a:t>konteksten</a:t>
            </a:r>
            <a:r>
              <a:rPr lang="nb-NO" sz="2800" dirty="0"/>
              <a:t> eller </a:t>
            </a:r>
            <a:r>
              <a:rPr lang="nb-NO" sz="2800" dirty="0" smtClean="0"/>
              <a:t>talesituasjonen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Kunnskaper om </a:t>
            </a:r>
            <a:r>
              <a:rPr lang="nb-NO" sz="2800" b="1" dirty="0"/>
              <a:t>talesituasjonen</a:t>
            </a:r>
            <a:r>
              <a:rPr lang="nb-NO" sz="2800" dirty="0"/>
              <a:t> og </a:t>
            </a:r>
            <a:r>
              <a:rPr lang="nb-NO" sz="2800" b="1" dirty="0"/>
              <a:t>mottakerne</a:t>
            </a:r>
            <a:r>
              <a:rPr lang="nb-NO" sz="2800" dirty="0"/>
              <a:t> er avgjørende for å lykkes med </a:t>
            </a:r>
            <a:r>
              <a:rPr lang="nb-NO" sz="2800" dirty="0" smtClean="0"/>
              <a:t>teksten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 smtClean="0"/>
              <a:t>Innbefatter bl.a. </a:t>
            </a:r>
            <a:r>
              <a:rPr lang="nb-NO" sz="2800" dirty="0"/>
              <a:t>tid, sted, </a:t>
            </a:r>
            <a:r>
              <a:rPr lang="nb-NO" sz="2800" dirty="0" smtClean="0"/>
              <a:t>funksjon, </a:t>
            </a:r>
            <a:r>
              <a:rPr lang="nb-NO" sz="2800" dirty="0"/>
              <a:t>publikums </a:t>
            </a:r>
            <a:r>
              <a:rPr lang="nb-NO" sz="2800" dirty="0" smtClean="0"/>
              <a:t>kunnskaper/motivasjon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347414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err="1" smtClean="0"/>
              <a:t>Aptum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1844824"/>
            <a:ext cx="820891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«</a:t>
            </a:r>
            <a:r>
              <a:rPr lang="nb-NO" sz="2800" b="1" dirty="0"/>
              <a:t>Det som passer </a:t>
            </a:r>
            <a:r>
              <a:rPr lang="nb-NO" sz="2800" b="1" dirty="0" smtClean="0"/>
              <a:t>seg / passer i </a:t>
            </a:r>
            <a:r>
              <a:rPr lang="nb-NO" sz="2800" b="1" dirty="0"/>
              <a:t>situasjonen</a:t>
            </a:r>
            <a:r>
              <a:rPr lang="nb-NO" sz="2800" dirty="0" smtClean="0"/>
              <a:t>»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Kunnskapene om </a:t>
            </a:r>
            <a:r>
              <a:rPr lang="nb-NO" sz="2800" dirty="0" err="1"/>
              <a:t>kairos</a:t>
            </a:r>
            <a:r>
              <a:rPr lang="nb-NO" sz="2800" dirty="0"/>
              <a:t> gjør at taleren kan velge virkemidler og innhold som er </a:t>
            </a:r>
            <a:r>
              <a:rPr lang="nb-NO" sz="2800" dirty="0" smtClean="0"/>
              <a:t>hensiktsmessig </a:t>
            </a:r>
            <a:endParaRPr lang="nb-NO" sz="2800" dirty="0"/>
          </a:p>
        </p:txBody>
      </p:sp>
      <p:pic>
        <p:nvPicPr>
          <p:cNvPr id="7" name="Bilde 6"/>
          <p:cNvPicPr/>
          <p:nvPr/>
        </p:nvPicPr>
        <p:blipFill>
          <a:blip r:embed="rId3"/>
          <a:stretch>
            <a:fillRect/>
          </a:stretch>
        </p:blipFill>
        <p:spPr>
          <a:xfrm>
            <a:off x="1565184" y="3717032"/>
            <a:ext cx="2142720" cy="2142720"/>
          </a:xfrm>
          <a:prstGeom prst="rect">
            <a:avLst/>
          </a:prstGeom>
          <a:ln>
            <a:noFill/>
          </a:ln>
        </p:spPr>
      </p:pic>
      <p:sp>
        <p:nvSpPr>
          <p:cNvPr id="9" name="Rektangel 8"/>
          <p:cNvSpPr/>
          <p:nvPr/>
        </p:nvSpPr>
        <p:spPr>
          <a:xfrm>
            <a:off x="4494840" y="4365104"/>
            <a:ext cx="274145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2800" dirty="0" smtClean="0"/>
              <a:t>Alltid passende å </a:t>
            </a:r>
          </a:p>
          <a:p>
            <a:r>
              <a:rPr lang="nb-NO" sz="2800" dirty="0" smtClean="0"/>
              <a:t>bruke smilefjes?</a:t>
            </a:r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17390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Appellformene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3" y="2089879"/>
            <a:ext cx="820891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Tre</a:t>
            </a:r>
            <a:r>
              <a:rPr lang="nb-NO" sz="2800" dirty="0"/>
              <a:t> måter å overbevise </a:t>
            </a:r>
            <a:r>
              <a:rPr lang="nb-NO" sz="2800" dirty="0" smtClean="0"/>
              <a:t>på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Bygger på tre elementer i kommunikasjon: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200" dirty="0" smtClean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 smtClean="0"/>
              <a:t>avsenderen</a:t>
            </a:r>
            <a:endParaRPr lang="nb-NO" sz="24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m</a:t>
            </a:r>
            <a:r>
              <a:rPr lang="nb-NO" sz="2400" dirty="0" smtClean="0"/>
              <a:t>ottakeren</a:t>
            </a:r>
            <a:endParaRPr lang="nb-NO" sz="24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i</a:t>
            </a:r>
            <a:r>
              <a:rPr lang="nb-NO" sz="2400" dirty="0" smtClean="0"/>
              <a:t>nnholdet</a:t>
            </a:r>
            <a:endParaRPr lang="nb-NO" sz="2400" dirty="0"/>
          </a:p>
          <a:p>
            <a:pPr marL="571500" indent="-571500" algn="ctr">
              <a:buFont typeface="Wingdings" charset="2"/>
              <a:buChar char="u"/>
            </a:pPr>
            <a:endParaRPr lang="nb-NO" sz="4000" dirty="0"/>
          </a:p>
        </p:txBody>
      </p:sp>
    </p:spTree>
    <p:extLst>
      <p:ext uri="{BB962C8B-B14F-4D97-AF65-F5344CB8AC3E}">
        <p14:creationId xmlns:p14="http://schemas.microsoft.com/office/powerpoint/2010/main" val="73233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Etos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44824"/>
            <a:ext cx="8208912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Avsenderens</a:t>
            </a:r>
            <a:r>
              <a:rPr lang="nb-NO" sz="2800" dirty="0"/>
              <a:t> </a:t>
            </a:r>
            <a:r>
              <a:rPr lang="nb-NO" sz="2800" b="1" dirty="0" smtClean="0"/>
              <a:t>troverdighet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Ulike virkemidler kan øke eller redusere etos: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rolle/jobb/posisjon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troverdighet og trygghet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t</a:t>
            </a:r>
            <a:r>
              <a:rPr lang="nb-NO" sz="2400" dirty="0" smtClean="0"/>
              <a:t>alerens </a:t>
            </a:r>
            <a:r>
              <a:rPr lang="nb-NO" sz="2400" b="1" dirty="0"/>
              <a:t>kunnskaper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dirty="0"/>
              <a:t>b</a:t>
            </a:r>
            <a:r>
              <a:rPr lang="nb-NO" sz="2400" dirty="0" smtClean="0"/>
              <a:t>ruken </a:t>
            </a:r>
            <a:r>
              <a:rPr lang="nb-NO" sz="2400" dirty="0"/>
              <a:t>av </a:t>
            </a:r>
            <a:r>
              <a:rPr lang="nb-NO" sz="2400" b="1" dirty="0" smtClean="0"/>
              <a:t>tillitsskapende virkemidler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b="1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«Talerens </a:t>
            </a:r>
            <a:r>
              <a:rPr lang="nb-NO" sz="2800" dirty="0">
                <a:solidFill>
                  <a:srgbClr val="7030A0"/>
                </a:solidFill>
              </a:rPr>
              <a:t>etos styrkes av at hun har lang yrkeserfaring fra fagfeltet.»</a:t>
            </a:r>
          </a:p>
        </p:txBody>
      </p:sp>
    </p:spTree>
    <p:extLst>
      <p:ext uri="{BB962C8B-B14F-4D97-AF65-F5344CB8AC3E}">
        <p14:creationId xmlns:p14="http://schemas.microsoft.com/office/powerpoint/2010/main" val="234860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  </a:t>
            </a:r>
            <a:endParaRPr lang="pl-PL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31685"/>
            <a:ext cx="9144000" cy="526315"/>
          </a:xfrm>
          <a:prstGeom prst="rect">
            <a:avLst/>
          </a:prstGeom>
        </p:spPr>
      </p:pic>
      <p:sp>
        <p:nvSpPr>
          <p:cNvPr id="5" name="TextShape 1"/>
          <p:cNvSpPr txBox="1"/>
          <p:nvPr/>
        </p:nvSpPr>
        <p:spPr>
          <a:xfrm>
            <a:off x="504000" y="301320"/>
            <a:ext cx="8244464" cy="12621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lIns="0" tIns="0" rIns="0" bIns="0" anchor="ctr"/>
          <a:lstStyle/>
          <a:p>
            <a:pPr algn="ctr"/>
            <a:r>
              <a:rPr lang="nb-NO" sz="4000" b="1" dirty="0" smtClean="0"/>
              <a:t>Logos</a:t>
            </a:r>
            <a:endParaRPr lang="nb-NO" sz="36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219700" y="-7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8" name="TekstSylinder 7"/>
          <p:cNvSpPr txBox="1"/>
          <p:nvPr/>
        </p:nvSpPr>
        <p:spPr>
          <a:xfrm>
            <a:off x="539552" y="1844824"/>
            <a:ext cx="8208912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b="1" dirty="0"/>
              <a:t>Argumentenes </a:t>
            </a:r>
            <a:r>
              <a:rPr lang="nb-NO" sz="2800" b="1" dirty="0" smtClean="0"/>
              <a:t>holdbarhet</a:t>
            </a:r>
          </a:p>
          <a:p>
            <a:pPr marL="457200" indent="-457200">
              <a:buSzPct val="25000"/>
              <a:buFont typeface="Wingdings" charset="2"/>
              <a:buChar char="u"/>
            </a:pPr>
            <a:endParaRPr lang="nb-NO" sz="16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/>
              <a:t>Logosappell bygges av eksempler og argumenter som </a:t>
            </a:r>
            <a:r>
              <a:rPr lang="nb-NO" sz="2800" dirty="0" smtClean="0"/>
              <a:t>er:</a:t>
            </a:r>
            <a:endParaRPr lang="nb-NO" sz="2800" dirty="0"/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s</a:t>
            </a:r>
            <a:r>
              <a:rPr lang="nb-NO" sz="2400" b="1" dirty="0" smtClean="0"/>
              <a:t>terke</a:t>
            </a:r>
            <a:r>
              <a:rPr lang="nb-NO" sz="2400" dirty="0" smtClean="0"/>
              <a:t> </a:t>
            </a:r>
            <a:r>
              <a:rPr lang="nb-NO" sz="2400" dirty="0"/>
              <a:t>(vanskelige å tilbakevise)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h</a:t>
            </a:r>
            <a:r>
              <a:rPr lang="nb-NO" sz="2400" b="1" dirty="0" smtClean="0"/>
              <a:t>oldbare</a:t>
            </a:r>
            <a:r>
              <a:rPr lang="nb-NO" sz="2400" dirty="0" smtClean="0"/>
              <a:t> </a:t>
            </a:r>
            <a:r>
              <a:rPr lang="nb-NO" sz="2400" dirty="0"/>
              <a:t>(bygger på sanne premisser)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r>
              <a:rPr lang="nb-NO" sz="2400" b="1" dirty="0"/>
              <a:t>r</a:t>
            </a:r>
            <a:r>
              <a:rPr lang="nb-NO" sz="2400" b="1" dirty="0" smtClean="0"/>
              <a:t>elevante</a:t>
            </a:r>
            <a:r>
              <a:rPr lang="nb-NO" sz="2400" dirty="0" smtClean="0"/>
              <a:t> </a:t>
            </a:r>
            <a:r>
              <a:rPr lang="nb-NO" sz="2400" dirty="0"/>
              <a:t>(har med saken å gjøre</a:t>
            </a:r>
            <a:r>
              <a:rPr lang="nb-NO" sz="2400" dirty="0" smtClean="0"/>
              <a:t>)</a:t>
            </a:r>
          </a:p>
          <a:p>
            <a:pPr marL="914400" lvl="1" indent="-457200">
              <a:buSzPct val="25000"/>
              <a:buFont typeface="Wingdings" charset="2"/>
              <a:buChar char="u"/>
            </a:pPr>
            <a:endParaRPr lang="nb-NO" sz="1400" dirty="0"/>
          </a:p>
          <a:p>
            <a:pPr marL="457200" indent="-457200">
              <a:buSzPct val="25000"/>
              <a:buFont typeface="Wingdings" charset="2"/>
              <a:buChar char="u"/>
            </a:pPr>
            <a:r>
              <a:rPr lang="nb-NO" sz="2800" dirty="0" smtClean="0"/>
              <a:t>Begrepet kan brukes slik: </a:t>
            </a:r>
            <a:r>
              <a:rPr lang="nb-NO" sz="2800" dirty="0" smtClean="0">
                <a:solidFill>
                  <a:srgbClr val="7030A0"/>
                </a:solidFill>
              </a:rPr>
              <a:t>«Mange </a:t>
            </a:r>
            <a:r>
              <a:rPr lang="nb-NO" sz="2800" dirty="0">
                <a:solidFill>
                  <a:srgbClr val="7030A0"/>
                </a:solidFill>
              </a:rPr>
              <a:t>relevante argumenter gir teksten en tydelig logosappell.»</a:t>
            </a:r>
          </a:p>
        </p:txBody>
      </p:sp>
    </p:spTree>
    <p:extLst>
      <p:ext uri="{BB962C8B-B14F-4D97-AF65-F5344CB8AC3E}">
        <p14:creationId xmlns:p14="http://schemas.microsoft.com/office/powerpoint/2010/main" val="84867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309</Words>
  <Application>Microsoft Office PowerPoint</Application>
  <PresentationFormat>Skjermfremvisning (4:3)</PresentationFormat>
  <Paragraphs>80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1" baseType="lpstr">
      <vt:lpstr>Office Theme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Company>Fagbokforlaget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Mateusz Pek</dc:creator>
  <cp:lastModifiedBy>Malgorzata Golinska</cp:lastModifiedBy>
  <cp:revision>27</cp:revision>
  <dcterms:created xsi:type="dcterms:W3CDTF">2013-02-14T15:02:40Z</dcterms:created>
  <dcterms:modified xsi:type="dcterms:W3CDTF">2015-12-21T09:58:34Z</dcterms:modified>
</cp:coreProperties>
</file>